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61" r:id="rId2"/>
    <p:sldId id="269" r:id="rId3"/>
    <p:sldId id="274" r:id="rId4"/>
    <p:sldId id="275" r:id="rId5"/>
    <p:sldId id="313" r:id="rId6"/>
    <p:sldId id="310" r:id="rId7"/>
    <p:sldId id="301" r:id="rId8"/>
    <p:sldId id="311" r:id="rId9"/>
    <p:sldId id="316" r:id="rId10"/>
    <p:sldId id="317" r:id="rId11"/>
    <p:sldId id="295" r:id="rId12"/>
    <p:sldId id="314" r:id="rId13"/>
    <p:sldId id="315" r:id="rId14"/>
    <p:sldId id="282" r:id="rId15"/>
    <p:sldId id="283" r:id="rId16"/>
    <p:sldId id="276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6" r:id="rId27"/>
    <p:sldId id="297" r:id="rId28"/>
    <p:sldId id="298" r:id="rId29"/>
    <p:sldId id="299" r:id="rId30"/>
    <p:sldId id="300" r:id="rId31"/>
    <p:sldId id="302" r:id="rId32"/>
    <p:sldId id="285" r:id="rId33"/>
    <p:sldId id="303" r:id="rId34"/>
    <p:sldId id="319" r:id="rId35"/>
    <p:sldId id="307" r:id="rId36"/>
    <p:sldId id="321" r:id="rId37"/>
    <p:sldId id="318" r:id="rId38"/>
    <p:sldId id="322" r:id="rId39"/>
    <p:sldId id="324" r:id="rId40"/>
    <p:sldId id="325" r:id="rId41"/>
    <p:sldId id="309" r:id="rId42"/>
    <p:sldId id="32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sigrin" initials="BOS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20" autoAdjust="0"/>
  </p:normalViewPr>
  <p:slideViewPr>
    <p:cSldViewPr>
      <p:cViewPr varScale="1">
        <p:scale>
          <a:sx n="130" d="100"/>
          <a:sy n="130" d="100"/>
        </p:scale>
        <p:origin x="-26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>
                <a:effectLst/>
              </a:rPr>
              <a:t>Percent of Eligible Customers Technology Can Diffuse Into </a:t>
            </a:r>
            <a:endParaRPr lang="en-US">
              <a:effectLst/>
            </a:endParaRPr>
          </a:p>
        </c:rich>
      </c:tx>
      <c:layout>
        <c:manualLayout>
          <c:xMode val="edge"/>
          <c:yMode val="edge"/>
          <c:x val="0.204048556430446"/>
          <c:y val="0.0185185185185185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15280183727034"/>
          <c:y val="0.231724628171479"/>
          <c:w val="0.834692038495188"/>
          <c:h val="0.638406605424322"/>
        </c:manualLayout>
      </c:layout>
      <c:scatterChart>
        <c:scatterStyle val="smoothMarker"/>
        <c:varyColors val="0"/>
        <c:ser>
          <c:idx val="0"/>
          <c:order val="0"/>
          <c:tx>
            <c:v>Default Residential (Sigrin &amp; Drury 2014)</c:v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Sheet3!$B$2:$B$302</c:f>
              <c:numCache>
                <c:formatCode>General</c:formatCode>
                <c:ptCount val="3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8.200000000000001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9.200000000000001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</c:numCache>
            </c:numRef>
          </c:xVal>
          <c:yVal>
            <c:numRef>
              <c:f>Sheet3!$C$2:$C$302</c:f>
              <c:numCache>
                <c:formatCode>General</c:formatCode>
                <c:ptCount val="301"/>
                <c:pt idx="0">
                  <c:v>0.930604982</c:v>
                </c:pt>
                <c:pt idx="1">
                  <c:v>0.930604982</c:v>
                </c:pt>
                <c:pt idx="2">
                  <c:v>0.930604982</c:v>
                </c:pt>
                <c:pt idx="3">
                  <c:v>0.930604982</c:v>
                </c:pt>
                <c:pt idx="4">
                  <c:v>0.930604982</c:v>
                </c:pt>
                <c:pt idx="5">
                  <c:v>0.930604982</c:v>
                </c:pt>
                <c:pt idx="6">
                  <c:v>0.930604982</c:v>
                </c:pt>
                <c:pt idx="7">
                  <c:v>0.930604982</c:v>
                </c:pt>
                <c:pt idx="8">
                  <c:v>0.930604982</c:v>
                </c:pt>
                <c:pt idx="9">
                  <c:v>0.930604982</c:v>
                </c:pt>
                <c:pt idx="10">
                  <c:v>0.930604982</c:v>
                </c:pt>
                <c:pt idx="11">
                  <c:v>0.925176993</c:v>
                </c:pt>
                <c:pt idx="12">
                  <c:v>0.919749003</c:v>
                </c:pt>
                <c:pt idx="13">
                  <c:v>0.914321014</c:v>
                </c:pt>
                <c:pt idx="14">
                  <c:v>0.908893025</c:v>
                </c:pt>
                <c:pt idx="15">
                  <c:v>0.903465035</c:v>
                </c:pt>
                <c:pt idx="16">
                  <c:v>0.898037046</c:v>
                </c:pt>
                <c:pt idx="17">
                  <c:v>0.892609056</c:v>
                </c:pt>
                <c:pt idx="18">
                  <c:v>0.887181067</c:v>
                </c:pt>
                <c:pt idx="19">
                  <c:v>0.881753078</c:v>
                </c:pt>
                <c:pt idx="20">
                  <c:v>0.876325088</c:v>
                </c:pt>
                <c:pt idx="21">
                  <c:v>0.867061374</c:v>
                </c:pt>
                <c:pt idx="22">
                  <c:v>0.857797659</c:v>
                </c:pt>
                <c:pt idx="23">
                  <c:v>0.848533945</c:v>
                </c:pt>
                <c:pt idx="24">
                  <c:v>0.83927023</c:v>
                </c:pt>
                <c:pt idx="25">
                  <c:v>0.830006516</c:v>
                </c:pt>
                <c:pt idx="26">
                  <c:v>0.820742801</c:v>
                </c:pt>
                <c:pt idx="27">
                  <c:v>0.811479087</c:v>
                </c:pt>
                <c:pt idx="28">
                  <c:v>0.802215372</c:v>
                </c:pt>
                <c:pt idx="29">
                  <c:v>0.792951658</c:v>
                </c:pt>
                <c:pt idx="30">
                  <c:v>0.783687943</c:v>
                </c:pt>
                <c:pt idx="31">
                  <c:v>0.776297024</c:v>
                </c:pt>
                <c:pt idx="32">
                  <c:v>0.768906105</c:v>
                </c:pt>
                <c:pt idx="33">
                  <c:v>0.761515187</c:v>
                </c:pt>
                <c:pt idx="34">
                  <c:v>0.754124268</c:v>
                </c:pt>
                <c:pt idx="35">
                  <c:v>0.746733349</c:v>
                </c:pt>
                <c:pt idx="36">
                  <c:v>0.73934243</c:v>
                </c:pt>
                <c:pt idx="37">
                  <c:v>0.731951511</c:v>
                </c:pt>
                <c:pt idx="38">
                  <c:v>0.724560592</c:v>
                </c:pt>
                <c:pt idx="39">
                  <c:v>0.717169673</c:v>
                </c:pt>
                <c:pt idx="40">
                  <c:v>0.709778754</c:v>
                </c:pt>
                <c:pt idx="41">
                  <c:v>0.702387835</c:v>
                </c:pt>
                <c:pt idx="42">
                  <c:v>0.694996916</c:v>
                </c:pt>
                <c:pt idx="43">
                  <c:v>0.687605998</c:v>
                </c:pt>
                <c:pt idx="44">
                  <c:v>0.680215079</c:v>
                </c:pt>
                <c:pt idx="45">
                  <c:v>0.67282416</c:v>
                </c:pt>
                <c:pt idx="46">
                  <c:v>0.665433241</c:v>
                </c:pt>
                <c:pt idx="47">
                  <c:v>0.658042322</c:v>
                </c:pt>
                <c:pt idx="48">
                  <c:v>0.650651403</c:v>
                </c:pt>
                <c:pt idx="49">
                  <c:v>0.643260484</c:v>
                </c:pt>
                <c:pt idx="50">
                  <c:v>0.635869565</c:v>
                </c:pt>
                <c:pt idx="51">
                  <c:v>0.624563452</c:v>
                </c:pt>
                <c:pt idx="52">
                  <c:v>0.613257338</c:v>
                </c:pt>
                <c:pt idx="53">
                  <c:v>0.601951224</c:v>
                </c:pt>
                <c:pt idx="54">
                  <c:v>0.590645111</c:v>
                </c:pt>
                <c:pt idx="55">
                  <c:v>0.579338997</c:v>
                </c:pt>
                <c:pt idx="56">
                  <c:v>0.568032883</c:v>
                </c:pt>
                <c:pt idx="57">
                  <c:v>0.55672677</c:v>
                </c:pt>
                <c:pt idx="58">
                  <c:v>0.545420656</c:v>
                </c:pt>
                <c:pt idx="59">
                  <c:v>0.534114542</c:v>
                </c:pt>
                <c:pt idx="60">
                  <c:v>0.522808429</c:v>
                </c:pt>
                <c:pt idx="61">
                  <c:v>0.511502315</c:v>
                </c:pt>
                <c:pt idx="62">
                  <c:v>0.500196202</c:v>
                </c:pt>
                <c:pt idx="63">
                  <c:v>0.488890088</c:v>
                </c:pt>
                <c:pt idx="64">
                  <c:v>0.477583974</c:v>
                </c:pt>
                <c:pt idx="65">
                  <c:v>0.466277861</c:v>
                </c:pt>
                <c:pt idx="66">
                  <c:v>0.454971747</c:v>
                </c:pt>
                <c:pt idx="67">
                  <c:v>0.443665633</c:v>
                </c:pt>
                <c:pt idx="68">
                  <c:v>0.43235952</c:v>
                </c:pt>
                <c:pt idx="69">
                  <c:v>0.421053406</c:v>
                </c:pt>
                <c:pt idx="70">
                  <c:v>0.409747292</c:v>
                </c:pt>
                <c:pt idx="71">
                  <c:v>0.404816322</c:v>
                </c:pt>
                <c:pt idx="72">
                  <c:v>0.399885352</c:v>
                </c:pt>
                <c:pt idx="73">
                  <c:v>0.394954381</c:v>
                </c:pt>
                <c:pt idx="74">
                  <c:v>0.390023411</c:v>
                </c:pt>
                <c:pt idx="75">
                  <c:v>0.385092441</c:v>
                </c:pt>
                <c:pt idx="76">
                  <c:v>0.38016147</c:v>
                </c:pt>
                <c:pt idx="77">
                  <c:v>0.3752305</c:v>
                </c:pt>
                <c:pt idx="78">
                  <c:v>0.37029953</c:v>
                </c:pt>
                <c:pt idx="79">
                  <c:v>0.365368559</c:v>
                </c:pt>
                <c:pt idx="80">
                  <c:v>0.360437589</c:v>
                </c:pt>
                <c:pt idx="81">
                  <c:v>0.355506619</c:v>
                </c:pt>
                <c:pt idx="82">
                  <c:v>0.350575648</c:v>
                </c:pt>
                <c:pt idx="83">
                  <c:v>0.345644678</c:v>
                </c:pt>
                <c:pt idx="84">
                  <c:v>0.340713707</c:v>
                </c:pt>
                <c:pt idx="85">
                  <c:v>0.335782737</c:v>
                </c:pt>
                <c:pt idx="86">
                  <c:v>0.330851767</c:v>
                </c:pt>
                <c:pt idx="87">
                  <c:v>0.325920796</c:v>
                </c:pt>
                <c:pt idx="88">
                  <c:v>0.320989826</c:v>
                </c:pt>
                <c:pt idx="89">
                  <c:v>0.316058856</c:v>
                </c:pt>
                <c:pt idx="90">
                  <c:v>0.311127885</c:v>
                </c:pt>
                <c:pt idx="91">
                  <c:v>0.306196915</c:v>
                </c:pt>
                <c:pt idx="92">
                  <c:v>0.301265945</c:v>
                </c:pt>
                <c:pt idx="93">
                  <c:v>0.296334974</c:v>
                </c:pt>
                <c:pt idx="94">
                  <c:v>0.291404004</c:v>
                </c:pt>
                <c:pt idx="95">
                  <c:v>0.286473034</c:v>
                </c:pt>
                <c:pt idx="96">
                  <c:v>0.281542063</c:v>
                </c:pt>
                <c:pt idx="97">
                  <c:v>0.276611093</c:v>
                </c:pt>
                <c:pt idx="98">
                  <c:v>0.271680123</c:v>
                </c:pt>
                <c:pt idx="99">
                  <c:v>0.266749152</c:v>
                </c:pt>
                <c:pt idx="100">
                  <c:v>0.261818182</c:v>
                </c:pt>
                <c:pt idx="101">
                  <c:v>0.258945455</c:v>
                </c:pt>
                <c:pt idx="102">
                  <c:v>0.256072727</c:v>
                </c:pt>
                <c:pt idx="103">
                  <c:v>0.2532</c:v>
                </c:pt>
                <c:pt idx="104">
                  <c:v>0.250327273</c:v>
                </c:pt>
                <c:pt idx="105">
                  <c:v>0.247454545</c:v>
                </c:pt>
                <c:pt idx="106">
                  <c:v>0.244581818</c:v>
                </c:pt>
                <c:pt idx="107">
                  <c:v>0.241709091</c:v>
                </c:pt>
                <c:pt idx="108">
                  <c:v>0.238836364</c:v>
                </c:pt>
                <c:pt idx="109">
                  <c:v>0.235963636</c:v>
                </c:pt>
                <c:pt idx="110">
                  <c:v>0.233090909</c:v>
                </c:pt>
                <c:pt idx="111">
                  <c:v>0.230218182</c:v>
                </c:pt>
                <c:pt idx="112">
                  <c:v>0.227345455</c:v>
                </c:pt>
                <c:pt idx="113">
                  <c:v>0.224472727</c:v>
                </c:pt>
                <c:pt idx="114">
                  <c:v>0.2216</c:v>
                </c:pt>
                <c:pt idx="115">
                  <c:v>0.218727273</c:v>
                </c:pt>
                <c:pt idx="116">
                  <c:v>0.215854545</c:v>
                </c:pt>
                <c:pt idx="117">
                  <c:v>0.212981818</c:v>
                </c:pt>
                <c:pt idx="118">
                  <c:v>0.210109091</c:v>
                </c:pt>
                <c:pt idx="119">
                  <c:v>0.207236364</c:v>
                </c:pt>
                <c:pt idx="120">
                  <c:v>0.204363636</c:v>
                </c:pt>
                <c:pt idx="121">
                  <c:v>0.201490909</c:v>
                </c:pt>
                <c:pt idx="122">
                  <c:v>0.198618182</c:v>
                </c:pt>
                <c:pt idx="123">
                  <c:v>0.195745455</c:v>
                </c:pt>
                <c:pt idx="124">
                  <c:v>0.192872727</c:v>
                </c:pt>
                <c:pt idx="125">
                  <c:v>0.19</c:v>
                </c:pt>
                <c:pt idx="126">
                  <c:v>0.187127273</c:v>
                </c:pt>
                <c:pt idx="127">
                  <c:v>0.184254545</c:v>
                </c:pt>
                <c:pt idx="128">
                  <c:v>0.181381818</c:v>
                </c:pt>
                <c:pt idx="129">
                  <c:v>0.178509091</c:v>
                </c:pt>
                <c:pt idx="130">
                  <c:v>0.175636364</c:v>
                </c:pt>
                <c:pt idx="131">
                  <c:v>0.172763636</c:v>
                </c:pt>
                <c:pt idx="132">
                  <c:v>0.169890909</c:v>
                </c:pt>
                <c:pt idx="133">
                  <c:v>0.167018182</c:v>
                </c:pt>
                <c:pt idx="134">
                  <c:v>0.164145455</c:v>
                </c:pt>
                <c:pt idx="135">
                  <c:v>0.161272727</c:v>
                </c:pt>
                <c:pt idx="136">
                  <c:v>0.1584</c:v>
                </c:pt>
                <c:pt idx="137">
                  <c:v>0.155527273</c:v>
                </c:pt>
                <c:pt idx="138">
                  <c:v>0.152654545</c:v>
                </c:pt>
                <c:pt idx="139">
                  <c:v>0.149781818</c:v>
                </c:pt>
                <c:pt idx="140">
                  <c:v>0.146909091</c:v>
                </c:pt>
                <c:pt idx="141">
                  <c:v>0.144036364</c:v>
                </c:pt>
                <c:pt idx="142">
                  <c:v>0.141163636</c:v>
                </c:pt>
                <c:pt idx="143">
                  <c:v>0.138290909</c:v>
                </c:pt>
                <c:pt idx="144">
                  <c:v>0.135418182</c:v>
                </c:pt>
                <c:pt idx="145">
                  <c:v>0.132545455</c:v>
                </c:pt>
                <c:pt idx="146">
                  <c:v>0.129672727</c:v>
                </c:pt>
                <c:pt idx="147">
                  <c:v>0.1268</c:v>
                </c:pt>
                <c:pt idx="148">
                  <c:v>0.123927273</c:v>
                </c:pt>
                <c:pt idx="149">
                  <c:v>0.121054545</c:v>
                </c:pt>
                <c:pt idx="150">
                  <c:v>0.118181818</c:v>
                </c:pt>
                <c:pt idx="151">
                  <c:v>0.116720709</c:v>
                </c:pt>
                <c:pt idx="152">
                  <c:v>0.1152596</c:v>
                </c:pt>
                <c:pt idx="153">
                  <c:v>0.11379849</c:v>
                </c:pt>
                <c:pt idx="154">
                  <c:v>0.112337381</c:v>
                </c:pt>
                <c:pt idx="155">
                  <c:v>0.110876272</c:v>
                </c:pt>
                <c:pt idx="156">
                  <c:v>0.109415162</c:v>
                </c:pt>
                <c:pt idx="157">
                  <c:v>0.107954053</c:v>
                </c:pt>
                <c:pt idx="158">
                  <c:v>0.106492944</c:v>
                </c:pt>
                <c:pt idx="159">
                  <c:v>0.105031835</c:v>
                </c:pt>
                <c:pt idx="160">
                  <c:v>0.103570725</c:v>
                </c:pt>
                <c:pt idx="161">
                  <c:v>0.102109616</c:v>
                </c:pt>
                <c:pt idx="162">
                  <c:v>0.100648507</c:v>
                </c:pt>
                <c:pt idx="163">
                  <c:v>0.099187397</c:v>
                </c:pt>
                <c:pt idx="164">
                  <c:v>0.097726288</c:v>
                </c:pt>
                <c:pt idx="165">
                  <c:v>0.096265179</c:v>
                </c:pt>
                <c:pt idx="166">
                  <c:v>0.09480407</c:v>
                </c:pt>
                <c:pt idx="167">
                  <c:v>0.09334296</c:v>
                </c:pt>
                <c:pt idx="168">
                  <c:v>0.091881851</c:v>
                </c:pt>
                <c:pt idx="169">
                  <c:v>0.090420742</c:v>
                </c:pt>
                <c:pt idx="170">
                  <c:v>0.088959632</c:v>
                </c:pt>
                <c:pt idx="171">
                  <c:v>0.087498523</c:v>
                </c:pt>
                <c:pt idx="172">
                  <c:v>0.086037414</c:v>
                </c:pt>
                <c:pt idx="173">
                  <c:v>0.084576305</c:v>
                </c:pt>
                <c:pt idx="174">
                  <c:v>0.083115195</c:v>
                </c:pt>
                <c:pt idx="175">
                  <c:v>0.081654086</c:v>
                </c:pt>
                <c:pt idx="176">
                  <c:v>0.080192977</c:v>
                </c:pt>
                <c:pt idx="177">
                  <c:v>0.078731867</c:v>
                </c:pt>
                <c:pt idx="178">
                  <c:v>0.077270758</c:v>
                </c:pt>
                <c:pt idx="179">
                  <c:v>0.075809649</c:v>
                </c:pt>
                <c:pt idx="180">
                  <c:v>0.07434854</c:v>
                </c:pt>
                <c:pt idx="181">
                  <c:v>0.07288743</c:v>
                </c:pt>
                <c:pt idx="182">
                  <c:v>0.071426321</c:v>
                </c:pt>
                <c:pt idx="183">
                  <c:v>0.069965212</c:v>
                </c:pt>
                <c:pt idx="184">
                  <c:v>0.068504102</c:v>
                </c:pt>
                <c:pt idx="185">
                  <c:v>0.067042993</c:v>
                </c:pt>
                <c:pt idx="186">
                  <c:v>0.065581884</c:v>
                </c:pt>
                <c:pt idx="187">
                  <c:v>0.064120775</c:v>
                </c:pt>
                <c:pt idx="188">
                  <c:v>0.062659665</c:v>
                </c:pt>
                <c:pt idx="189">
                  <c:v>0.061198556</c:v>
                </c:pt>
                <c:pt idx="190">
                  <c:v>0.059737447</c:v>
                </c:pt>
                <c:pt idx="191">
                  <c:v>0.058276337</c:v>
                </c:pt>
                <c:pt idx="192">
                  <c:v>0.056815228</c:v>
                </c:pt>
                <c:pt idx="193">
                  <c:v>0.055354119</c:v>
                </c:pt>
                <c:pt idx="194">
                  <c:v>0.05389301</c:v>
                </c:pt>
                <c:pt idx="195">
                  <c:v>0.0524319</c:v>
                </c:pt>
                <c:pt idx="196">
                  <c:v>0.050970791</c:v>
                </c:pt>
                <c:pt idx="197">
                  <c:v>0.049509682</c:v>
                </c:pt>
                <c:pt idx="198">
                  <c:v>0.048048572</c:v>
                </c:pt>
                <c:pt idx="199">
                  <c:v>0.046587463</c:v>
                </c:pt>
                <c:pt idx="200">
                  <c:v>0.045126354</c:v>
                </c:pt>
                <c:pt idx="201">
                  <c:v>0.044584838</c:v>
                </c:pt>
                <c:pt idx="202">
                  <c:v>0.044043321</c:v>
                </c:pt>
                <c:pt idx="203">
                  <c:v>0.043501805</c:v>
                </c:pt>
                <c:pt idx="204">
                  <c:v>0.042960289</c:v>
                </c:pt>
                <c:pt idx="205">
                  <c:v>0.042418773</c:v>
                </c:pt>
                <c:pt idx="206">
                  <c:v>0.041877256</c:v>
                </c:pt>
                <c:pt idx="207">
                  <c:v>0.04133574</c:v>
                </c:pt>
                <c:pt idx="208">
                  <c:v>0.040794224</c:v>
                </c:pt>
                <c:pt idx="209">
                  <c:v>0.040252708</c:v>
                </c:pt>
                <c:pt idx="210">
                  <c:v>0.039711191</c:v>
                </c:pt>
                <c:pt idx="211">
                  <c:v>0.039169675</c:v>
                </c:pt>
                <c:pt idx="212">
                  <c:v>0.038628159</c:v>
                </c:pt>
                <c:pt idx="213">
                  <c:v>0.038086643</c:v>
                </c:pt>
                <c:pt idx="214">
                  <c:v>0.037545126</c:v>
                </c:pt>
                <c:pt idx="215">
                  <c:v>0.03700361</c:v>
                </c:pt>
                <c:pt idx="216">
                  <c:v>0.036462094</c:v>
                </c:pt>
                <c:pt idx="217">
                  <c:v>0.035920578</c:v>
                </c:pt>
                <c:pt idx="218">
                  <c:v>0.035379061</c:v>
                </c:pt>
                <c:pt idx="219">
                  <c:v>0.034837545</c:v>
                </c:pt>
                <c:pt idx="220">
                  <c:v>0.034296029</c:v>
                </c:pt>
                <c:pt idx="221">
                  <c:v>0.033754513</c:v>
                </c:pt>
                <c:pt idx="222">
                  <c:v>0.033212996</c:v>
                </c:pt>
                <c:pt idx="223">
                  <c:v>0.03267148</c:v>
                </c:pt>
                <c:pt idx="224">
                  <c:v>0.032129964</c:v>
                </c:pt>
                <c:pt idx="225">
                  <c:v>0.031588448</c:v>
                </c:pt>
                <c:pt idx="226">
                  <c:v>0.031046931</c:v>
                </c:pt>
                <c:pt idx="227">
                  <c:v>0.030505415</c:v>
                </c:pt>
                <c:pt idx="228">
                  <c:v>0.029963899</c:v>
                </c:pt>
                <c:pt idx="229">
                  <c:v>0.029422383</c:v>
                </c:pt>
                <c:pt idx="230">
                  <c:v>0.028880866</c:v>
                </c:pt>
                <c:pt idx="231">
                  <c:v>0.02833935</c:v>
                </c:pt>
                <c:pt idx="232">
                  <c:v>0.027797834</c:v>
                </c:pt>
                <c:pt idx="233">
                  <c:v>0.027256318</c:v>
                </c:pt>
                <c:pt idx="234">
                  <c:v>0.026714801</c:v>
                </c:pt>
                <c:pt idx="235">
                  <c:v>0.026173285</c:v>
                </c:pt>
                <c:pt idx="236">
                  <c:v>0.025631769</c:v>
                </c:pt>
                <c:pt idx="237">
                  <c:v>0.025090253</c:v>
                </c:pt>
                <c:pt idx="238">
                  <c:v>0.024548736</c:v>
                </c:pt>
                <c:pt idx="239">
                  <c:v>0.02400722</c:v>
                </c:pt>
                <c:pt idx="240">
                  <c:v>0.023465704</c:v>
                </c:pt>
                <c:pt idx="241">
                  <c:v>0.022924188</c:v>
                </c:pt>
                <c:pt idx="242">
                  <c:v>0.022382671</c:v>
                </c:pt>
                <c:pt idx="243">
                  <c:v>0.021841155</c:v>
                </c:pt>
                <c:pt idx="244">
                  <c:v>0.021299639</c:v>
                </c:pt>
                <c:pt idx="245">
                  <c:v>0.020758123</c:v>
                </c:pt>
                <c:pt idx="246">
                  <c:v>0.020216606</c:v>
                </c:pt>
                <c:pt idx="247">
                  <c:v>0.01967509</c:v>
                </c:pt>
                <c:pt idx="248">
                  <c:v>0.019133574</c:v>
                </c:pt>
                <c:pt idx="249">
                  <c:v>0.018592058</c:v>
                </c:pt>
                <c:pt idx="250">
                  <c:v>0.018050542</c:v>
                </c:pt>
                <c:pt idx="251">
                  <c:v>0.017942238</c:v>
                </c:pt>
                <c:pt idx="252">
                  <c:v>0.017833935</c:v>
                </c:pt>
                <c:pt idx="253">
                  <c:v>0.017725632</c:v>
                </c:pt>
                <c:pt idx="254">
                  <c:v>0.017617329</c:v>
                </c:pt>
                <c:pt idx="255">
                  <c:v>0.017509025</c:v>
                </c:pt>
                <c:pt idx="256">
                  <c:v>0.017400722</c:v>
                </c:pt>
                <c:pt idx="257">
                  <c:v>0.017292419</c:v>
                </c:pt>
                <c:pt idx="258">
                  <c:v>0.017184116</c:v>
                </c:pt>
                <c:pt idx="259">
                  <c:v>0.017075812</c:v>
                </c:pt>
                <c:pt idx="260">
                  <c:v>0.016967509</c:v>
                </c:pt>
                <c:pt idx="261">
                  <c:v>0.016859206</c:v>
                </c:pt>
                <c:pt idx="262">
                  <c:v>0.016750903</c:v>
                </c:pt>
                <c:pt idx="263">
                  <c:v>0.016642599</c:v>
                </c:pt>
                <c:pt idx="264">
                  <c:v>0.016534296</c:v>
                </c:pt>
                <c:pt idx="265">
                  <c:v>0.016425993</c:v>
                </c:pt>
                <c:pt idx="266">
                  <c:v>0.01631769</c:v>
                </c:pt>
                <c:pt idx="267">
                  <c:v>0.016209386</c:v>
                </c:pt>
                <c:pt idx="268">
                  <c:v>0.016101083</c:v>
                </c:pt>
                <c:pt idx="269">
                  <c:v>0.01599278</c:v>
                </c:pt>
                <c:pt idx="270">
                  <c:v>0.015884477</c:v>
                </c:pt>
                <c:pt idx="271">
                  <c:v>0.015776173</c:v>
                </c:pt>
                <c:pt idx="272">
                  <c:v>0.01566787</c:v>
                </c:pt>
                <c:pt idx="273">
                  <c:v>0.015559567</c:v>
                </c:pt>
                <c:pt idx="274">
                  <c:v>0.015451264</c:v>
                </c:pt>
                <c:pt idx="275">
                  <c:v>0.01534296</c:v>
                </c:pt>
                <c:pt idx="276">
                  <c:v>0.015234657</c:v>
                </c:pt>
                <c:pt idx="277">
                  <c:v>0.015126354</c:v>
                </c:pt>
                <c:pt idx="278">
                  <c:v>0.015018051</c:v>
                </c:pt>
                <c:pt idx="279">
                  <c:v>0.014909747</c:v>
                </c:pt>
                <c:pt idx="280">
                  <c:v>0.014801444</c:v>
                </c:pt>
                <c:pt idx="281">
                  <c:v>0.014693141</c:v>
                </c:pt>
                <c:pt idx="282">
                  <c:v>0.014584838</c:v>
                </c:pt>
                <c:pt idx="283">
                  <c:v>0.014476534</c:v>
                </c:pt>
                <c:pt idx="284">
                  <c:v>0.014368231</c:v>
                </c:pt>
                <c:pt idx="285">
                  <c:v>0.014259928</c:v>
                </c:pt>
                <c:pt idx="286">
                  <c:v>0.014151625</c:v>
                </c:pt>
                <c:pt idx="287">
                  <c:v>0.014043321</c:v>
                </c:pt>
                <c:pt idx="288">
                  <c:v>0.013935018</c:v>
                </c:pt>
                <c:pt idx="289">
                  <c:v>0.013826715</c:v>
                </c:pt>
                <c:pt idx="290">
                  <c:v>0.013718412</c:v>
                </c:pt>
                <c:pt idx="291">
                  <c:v>0.013610108</c:v>
                </c:pt>
                <c:pt idx="292">
                  <c:v>0.013501805</c:v>
                </c:pt>
                <c:pt idx="293">
                  <c:v>0.013393502</c:v>
                </c:pt>
                <c:pt idx="294">
                  <c:v>0.013285199</c:v>
                </c:pt>
                <c:pt idx="295">
                  <c:v>0.013176895</c:v>
                </c:pt>
                <c:pt idx="296">
                  <c:v>0.013068592</c:v>
                </c:pt>
                <c:pt idx="297">
                  <c:v>0.012960289</c:v>
                </c:pt>
                <c:pt idx="298">
                  <c:v>0.012851986</c:v>
                </c:pt>
                <c:pt idx="299">
                  <c:v>0.012743682</c:v>
                </c:pt>
                <c:pt idx="300">
                  <c:v>0.012635379</c:v>
                </c:pt>
              </c:numCache>
            </c:numRef>
          </c:yVal>
          <c:smooth val="1"/>
        </c:ser>
        <c:ser>
          <c:idx val="1"/>
          <c:order val="1"/>
          <c:tx>
            <c:v>Default Non-Residential (Paidipati et al 2008)</c:v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Sheet3!$F$2:$F$302</c:f>
              <c:numCache>
                <c:formatCode>General</c:formatCode>
                <c:ptCount val="3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8.200000000000001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9.200000000000001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</c:numCache>
            </c:numRef>
          </c:xVal>
          <c:yVal>
            <c:numRef>
              <c:f>Sheet3!$G$2:$G$302</c:f>
              <c:numCache>
                <c:formatCode>General</c:formatCode>
                <c:ptCount val="301"/>
                <c:pt idx="0">
                  <c:v>0.92</c:v>
                </c:pt>
                <c:pt idx="1">
                  <c:v>0.904</c:v>
                </c:pt>
                <c:pt idx="2">
                  <c:v>0.888</c:v>
                </c:pt>
                <c:pt idx="3">
                  <c:v>0.872</c:v>
                </c:pt>
                <c:pt idx="4">
                  <c:v>0.856</c:v>
                </c:pt>
                <c:pt idx="5">
                  <c:v>0.84</c:v>
                </c:pt>
                <c:pt idx="6">
                  <c:v>0.824</c:v>
                </c:pt>
                <c:pt idx="7">
                  <c:v>0.808</c:v>
                </c:pt>
                <c:pt idx="8">
                  <c:v>0.792</c:v>
                </c:pt>
                <c:pt idx="9">
                  <c:v>0.776</c:v>
                </c:pt>
                <c:pt idx="10">
                  <c:v>0.76</c:v>
                </c:pt>
                <c:pt idx="11">
                  <c:v>0.74</c:v>
                </c:pt>
                <c:pt idx="12">
                  <c:v>0.72</c:v>
                </c:pt>
                <c:pt idx="13">
                  <c:v>0.7</c:v>
                </c:pt>
                <c:pt idx="14">
                  <c:v>0.68</c:v>
                </c:pt>
                <c:pt idx="15">
                  <c:v>0.66</c:v>
                </c:pt>
                <c:pt idx="16">
                  <c:v>0.64</c:v>
                </c:pt>
                <c:pt idx="17">
                  <c:v>0.62</c:v>
                </c:pt>
                <c:pt idx="18">
                  <c:v>0.6</c:v>
                </c:pt>
                <c:pt idx="19">
                  <c:v>0.58</c:v>
                </c:pt>
                <c:pt idx="20">
                  <c:v>0.56</c:v>
                </c:pt>
                <c:pt idx="21">
                  <c:v>0.546</c:v>
                </c:pt>
                <c:pt idx="22">
                  <c:v>0.532</c:v>
                </c:pt>
                <c:pt idx="23">
                  <c:v>0.518</c:v>
                </c:pt>
                <c:pt idx="24">
                  <c:v>0.504</c:v>
                </c:pt>
                <c:pt idx="25">
                  <c:v>0.49</c:v>
                </c:pt>
                <c:pt idx="26">
                  <c:v>0.476</c:v>
                </c:pt>
                <c:pt idx="27">
                  <c:v>0.462</c:v>
                </c:pt>
                <c:pt idx="28">
                  <c:v>0.448</c:v>
                </c:pt>
                <c:pt idx="29">
                  <c:v>0.434</c:v>
                </c:pt>
                <c:pt idx="30">
                  <c:v>0.42</c:v>
                </c:pt>
                <c:pt idx="31">
                  <c:v>0.41</c:v>
                </c:pt>
                <c:pt idx="32">
                  <c:v>0.4</c:v>
                </c:pt>
                <c:pt idx="33">
                  <c:v>0.39</c:v>
                </c:pt>
                <c:pt idx="34">
                  <c:v>0.38</c:v>
                </c:pt>
                <c:pt idx="35">
                  <c:v>0.37</c:v>
                </c:pt>
                <c:pt idx="36">
                  <c:v>0.36</c:v>
                </c:pt>
                <c:pt idx="37">
                  <c:v>0.35</c:v>
                </c:pt>
                <c:pt idx="38">
                  <c:v>0.34</c:v>
                </c:pt>
                <c:pt idx="39">
                  <c:v>0.33</c:v>
                </c:pt>
                <c:pt idx="40">
                  <c:v>0.32</c:v>
                </c:pt>
                <c:pt idx="41">
                  <c:v>0.313</c:v>
                </c:pt>
                <c:pt idx="42">
                  <c:v>0.306</c:v>
                </c:pt>
                <c:pt idx="43">
                  <c:v>0.299</c:v>
                </c:pt>
                <c:pt idx="44">
                  <c:v>0.292</c:v>
                </c:pt>
                <c:pt idx="45">
                  <c:v>0.285</c:v>
                </c:pt>
                <c:pt idx="46">
                  <c:v>0.278</c:v>
                </c:pt>
                <c:pt idx="47">
                  <c:v>0.271</c:v>
                </c:pt>
                <c:pt idx="48">
                  <c:v>0.264</c:v>
                </c:pt>
                <c:pt idx="49">
                  <c:v>0.257</c:v>
                </c:pt>
                <c:pt idx="50">
                  <c:v>0.25</c:v>
                </c:pt>
                <c:pt idx="51">
                  <c:v>0.244</c:v>
                </c:pt>
                <c:pt idx="52">
                  <c:v>0.238</c:v>
                </c:pt>
                <c:pt idx="53">
                  <c:v>0.232</c:v>
                </c:pt>
                <c:pt idx="54">
                  <c:v>0.226</c:v>
                </c:pt>
                <c:pt idx="55">
                  <c:v>0.22</c:v>
                </c:pt>
                <c:pt idx="56">
                  <c:v>0.214</c:v>
                </c:pt>
                <c:pt idx="57">
                  <c:v>0.208</c:v>
                </c:pt>
                <c:pt idx="58">
                  <c:v>0.202</c:v>
                </c:pt>
                <c:pt idx="59">
                  <c:v>0.196</c:v>
                </c:pt>
                <c:pt idx="60">
                  <c:v>0.19</c:v>
                </c:pt>
                <c:pt idx="61">
                  <c:v>0.1835</c:v>
                </c:pt>
                <c:pt idx="62">
                  <c:v>0.177</c:v>
                </c:pt>
                <c:pt idx="63">
                  <c:v>0.1705</c:v>
                </c:pt>
                <c:pt idx="64">
                  <c:v>0.164</c:v>
                </c:pt>
                <c:pt idx="65">
                  <c:v>0.1575</c:v>
                </c:pt>
                <c:pt idx="66">
                  <c:v>0.151</c:v>
                </c:pt>
                <c:pt idx="67">
                  <c:v>0.1445</c:v>
                </c:pt>
                <c:pt idx="68">
                  <c:v>0.138</c:v>
                </c:pt>
                <c:pt idx="69">
                  <c:v>0.1315</c:v>
                </c:pt>
                <c:pt idx="70">
                  <c:v>0.125</c:v>
                </c:pt>
                <c:pt idx="71">
                  <c:v>0.1205</c:v>
                </c:pt>
                <c:pt idx="72">
                  <c:v>0.116</c:v>
                </c:pt>
                <c:pt idx="73">
                  <c:v>0.1115</c:v>
                </c:pt>
                <c:pt idx="74">
                  <c:v>0.107</c:v>
                </c:pt>
                <c:pt idx="75">
                  <c:v>0.1025</c:v>
                </c:pt>
                <c:pt idx="76">
                  <c:v>0.098</c:v>
                </c:pt>
                <c:pt idx="77">
                  <c:v>0.0935</c:v>
                </c:pt>
                <c:pt idx="78">
                  <c:v>0.089</c:v>
                </c:pt>
                <c:pt idx="79">
                  <c:v>0.0845</c:v>
                </c:pt>
                <c:pt idx="80">
                  <c:v>0.08</c:v>
                </c:pt>
                <c:pt idx="81">
                  <c:v>0.078</c:v>
                </c:pt>
                <c:pt idx="82">
                  <c:v>0.076</c:v>
                </c:pt>
                <c:pt idx="83">
                  <c:v>0.074</c:v>
                </c:pt>
                <c:pt idx="84">
                  <c:v>0.072</c:v>
                </c:pt>
                <c:pt idx="85">
                  <c:v>0.07</c:v>
                </c:pt>
                <c:pt idx="86">
                  <c:v>0.068</c:v>
                </c:pt>
                <c:pt idx="87">
                  <c:v>0.066</c:v>
                </c:pt>
                <c:pt idx="88">
                  <c:v>0.064</c:v>
                </c:pt>
                <c:pt idx="89">
                  <c:v>0.062</c:v>
                </c:pt>
                <c:pt idx="90">
                  <c:v>0.06</c:v>
                </c:pt>
                <c:pt idx="91">
                  <c:v>0.0558</c:v>
                </c:pt>
                <c:pt idx="92">
                  <c:v>0.0516</c:v>
                </c:pt>
                <c:pt idx="93">
                  <c:v>0.0474</c:v>
                </c:pt>
                <c:pt idx="94">
                  <c:v>0.0432</c:v>
                </c:pt>
                <c:pt idx="95">
                  <c:v>0.039</c:v>
                </c:pt>
                <c:pt idx="96">
                  <c:v>0.0347999999999999</c:v>
                </c:pt>
                <c:pt idx="97">
                  <c:v>0.0306</c:v>
                </c:pt>
                <c:pt idx="98">
                  <c:v>0.0264</c:v>
                </c:pt>
                <c:pt idx="99">
                  <c:v>0.0222</c:v>
                </c:pt>
                <c:pt idx="100">
                  <c:v>0.018</c:v>
                </c:pt>
                <c:pt idx="101">
                  <c:v>0.0178</c:v>
                </c:pt>
                <c:pt idx="102">
                  <c:v>0.0176</c:v>
                </c:pt>
                <c:pt idx="103">
                  <c:v>0.0174</c:v>
                </c:pt>
                <c:pt idx="104">
                  <c:v>0.0172</c:v>
                </c:pt>
                <c:pt idx="105">
                  <c:v>0.017</c:v>
                </c:pt>
                <c:pt idx="106">
                  <c:v>0.0168</c:v>
                </c:pt>
                <c:pt idx="107">
                  <c:v>0.0166</c:v>
                </c:pt>
                <c:pt idx="108">
                  <c:v>0.0164</c:v>
                </c:pt>
                <c:pt idx="109">
                  <c:v>0.0162</c:v>
                </c:pt>
                <c:pt idx="110">
                  <c:v>0.016</c:v>
                </c:pt>
                <c:pt idx="111">
                  <c:v>0.0158</c:v>
                </c:pt>
                <c:pt idx="112">
                  <c:v>0.0156</c:v>
                </c:pt>
                <c:pt idx="113">
                  <c:v>0.0154</c:v>
                </c:pt>
                <c:pt idx="114">
                  <c:v>0.0152</c:v>
                </c:pt>
                <c:pt idx="115">
                  <c:v>0.015</c:v>
                </c:pt>
                <c:pt idx="116">
                  <c:v>0.0148</c:v>
                </c:pt>
                <c:pt idx="117">
                  <c:v>0.0146</c:v>
                </c:pt>
                <c:pt idx="118">
                  <c:v>0.0144</c:v>
                </c:pt>
                <c:pt idx="119">
                  <c:v>0.0142</c:v>
                </c:pt>
                <c:pt idx="120">
                  <c:v>0.014</c:v>
                </c:pt>
                <c:pt idx="121">
                  <c:v>0.0138</c:v>
                </c:pt>
                <c:pt idx="122">
                  <c:v>0.0136</c:v>
                </c:pt>
                <c:pt idx="123">
                  <c:v>0.0134</c:v>
                </c:pt>
                <c:pt idx="124">
                  <c:v>0.0132</c:v>
                </c:pt>
                <c:pt idx="125">
                  <c:v>0.013</c:v>
                </c:pt>
                <c:pt idx="126">
                  <c:v>0.0128</c:v>
                </c:pt>
                <c:pt idx="127">
                  <c:v>0.0126</c:v>
                </c:pt>
                <c:pt idx="128">
                  <c:v>0.0124</c:v>
                </c:pt>
                <c:pt idx="129">
                  <c:v>0.0122</c:v>
                </c:pt>
                <c:pt idx="130">
                  <c:v>0.012</c:v>
                </c:pt>
                <c:pt idx="131">
                  <c:v>0.0118</c:v>
                </c:pt>
                <c:pt idx="132">
                  <c:v>0.0116</c:v>
                </c:pt>
                <c:pt idx="133">
                  <c:v>0.0114</c:v>
                </c:pt>
                <c:pt idx="134">
                  <c:v>0.0112</c:v>
                </c:pt>
                <c:pt idx="135">
                  <c:v>0.011</c:v>
                </c:pt>
                <c:pt idx="136">
                  <c:v>0.0108</c:v>
                </c:pt>
                <c:pt idx="137">
                  <c:v>0.0106</c:v>
                </c:pt>
                <c:pt idx="138">
                  <c:v>0.0104</c:v>
                </c:pt>
                <c:pt idx="139">
                  <c:v>0.0102</c:v>
                </c:pt>
                <c:pt idx="140">
                  <c:v>0.01</c:v>
                </c:pt>
                <c:pt idx="141">
                  <c:v>0.0098</c:v>
                </c:pt>
                <c:pt idx="142">
                  <c:v>0.0096</c:v>
                </c:pt>
                <c:pt idx="143">
                  <c:v>0.0094</c:v>
                </c:pt>
                <c:pt idx="144">
                  <c:v>0.0092</c:v>
                </c:pt>
                <c:pt idx="145">
                  <c:v>0.009</c:v>
                </c:pt>
                <c:pt idx="146">
                  <c:v>0.0088</c:v>
                </c:pt>
                <c:pt idx="147">
                  <c:v>0.0086</c:v>
                </c:pt>
                <c:pt idx="148">
                  <c:v>0.0084</c:v>
                </c:pt>
                <c:pt idx="149">
                  <c:v>0.0082</c:v>
                </c:pt>
                <c:pt idx="150">
                  <c:v>0.008</c:v>
                </c:pt>
                <c:pt idx="151">
                  <c:v>0.0079</c:v>
                </c:pt>
                <c:pt idx="152">
                  <c:v>0.0078</c:v>
                </c:pt>
                <c:pt idx="153">
                  <c:v>0.0077</c:v>
                </c:pt>
                <c:pt idx="154">
                  <c:v>0.0076</c:v>
                </c:pt>
                <c:pt idx="155">
                  <c:v>0.0075</c:v>
                </c:pt>
                <c:pt idx="156">
                  <c:v>0.0074</c:v>
                </c:pt>
                <c:pt idx="157">
                  <c:v>0.0073</c:v>
                </c:pt>
                <c:pt idx="158">
                  <c:v>0.0072</c:v>
                </c:pt>
                <c:pt idx="159">
                  <c:v>0.0071</c:v>
                </c:pt>
                <c:pt idx="160">
                  <c:v>0.007</c:v>
                </c:pt>
                <c:pt idx="161">
                  <c:v>0.0069</c:v>
                </c:pt>
                <c:pt idx="162">
                  <c:v>0.0068</c:v>
                </c:pt>
                <c:pt idx="163">
                  <c:v>0.0067</c:v>
                </c:pt>
                <c:pt idx="164">
                  <c:v>0.0066</c:v>
                </c:pt>
                <c:pt idx="165">
                  <c:v>0.0065</c:v>
                </c:pt>
                <c:pt idx="166">
                  <c:v>0.0064</c:v>
                </c:pt>
                <c:pt idx="167">
                  <c:v>0.0063</c:v>
                </c:pt>
                <c:pt idx="168">
                  <c:v>0.0062</c:v>
                </c:pt>
                <c:pt idx="169">
                  <c:v>0.0061</c:v>
                </c:pt>
                <c:pt idx="170">
                  <c:v>0.006</c:v>
                </c:pt>
                <c:pt idx="171">
                  <c:v>0.0059</c:v>
                </c:pt>
                <c:pt idx="172">
                  <c:v>0.0058</c:v>
                </c:pt>
                <c:pt idx="173">
                  <c:v>0.0057</c:v>
                </c:pt>
                <c:pt idx="174">
                  <c:v>0.0056</c:v>
                </c:pt>
                <c:pt idx="175">
                  <c:v>0.0055</c:v>
                </c:pt>
                <c:pt idx="176">
                  <c:v>0.0054</c:v>
                </c:pt>
                <c:pt idx="177">
                  <c:v>0.0053</c:v>
                </c:pt>
                <c:pt idx="178">
                  <c:v>0.0052</c:v>
                </c:pt>
                <c:pt idx="179">
                  <c:v>0.0051</c:v>
                </c:pt>
                <c:pt idx="180">
                  <c:v>0.005</c:v>
                </c:pt>
                <c:pt idx="181">
                  <c:v>0.005</c:v>
                </c:pt>
                <c:pt idx="182">
                  <c:v>0.005</c:v>
                </c:pt>
                <c:pt idx="183">
                  <c:v>0.005</c:v>
                </c:pt>
                <c:pt idx="184">
                  <c:v>0.005</c:v>
                </c:pt>
                <c:pt idx="185">
                  <c:v>0.005</c:v>
                </c:pt>
                <c:pt idx="186">
                  <c:v>0.005</c:v>
                </c:pt>
                <c:pt idx="187">
                  <c:v>0.005</c:v>
                </c:pt>
                <c:pt idx="188">
                  <c:v>0.005</c:v>
                </c:pt>
                <c:pt idx="189">
                  <c:v>0.005</c:v>
                </c:pt>
                <c:pt idx="190">
                  <c:v>0.005</c:v>
                </c:pt>
                <c:pt idx="191">
                  <c:v>0.0049</c:v>
                </c:pt>
                <c:pt idx="192">
                  <c:v>0.0048</c:v>
                </c:pt>
                <c:pt idx="193">
                  <c:v>0.0047</c:v>
                </c:pt>
                <c:pt idx="194">
                  <c:v>0.0046</c:v>
                </c:pt>
                <c:pt idx="195">
                  <c:v>0.0045</c:v>
                </c:pt>
                <c:pt idx="196">
                  <c:v>0.0044</c:v>
                </c:pt>
                <c:pt idx="197">
                  <c:v>0.0043</c:v>
                </c:pt>
                <c:pt idx="198">
                  <c:v>0.0042</c:v>
                </c:pt>
                <c:pt idx="199">
                  <c:v>0.0041</c:v>
                </c:pt>
                <c:pt idx="200">
                  <c:v>0.004</c:v>
                </c:pt>
                <c:pt idx="201">
                  <c:v>0.0039</c:v>
                </c:pt>
                <c:pt idx="202">
                  <c:v>0.0038</c:v>
                </c:pt>
                <c:pt idx="203">
                  <c:v>0.0037</c:v>
                </c:pt>
                <c:pt idx="204">
                  <c:v>0.0036</c:v>
                </c:pt>
                <c:pt idx="205">
                  <c:v>0.0035</c:v>
                </c:pt>
                <c:pt idx="206">
                  <c:v>0.0034</c:v>
                </c:pt>
                <c:pt idx="207">
                  <c:v>0.0033</c:v>
                </c:pt>
                <c:pt idx="208">
                  <c:v>0.0032</c:v>
                </c:pt>
                <c:pt idx="209">
                  <c:v>0.0031</c:v>
                </c:pt>
                <c:pt idx="210">
                  <c:v>0.003</c:v>
                </c:pt>
                <c:pt idx="211">
                  <c:v>0.0029</c:v>
                </c:pt>
                <c:pt idx="212">
                  <c:v>0.0028</c:v>
                </c:pt>
                <c:pt idx="213">
                  <c:v>0.0027</c:v>
                </c:pt>
                <c:pt idx="214">
                  <c:v>0.0026</c:v>
                </c:pt>
                <c:pt idx="215">
                  <c:v>0.0025</c:v>
                </c:pt>
                <c:pt idx="216">
                  <c:v>0.0024</c:v>
                </c:pt>
                <c:pt idx="217">
                  <c:v>0.0023</c:v>
                </c:pt>
                <c:pt idx="218">
                  <c:v>0.0022</c:v>
                </c:pt>
                <c:pt idx="219">
                  <c:v>0.0021</c:v>
                </c:pt>
                <c:pt idx="220">
                  <c:v>0.002</c:v>
                </c:pt>
                <c:pt idx="221">
                  <c:v>0.002</c:v>
                </c:pt>
                <c:pt idx="222">
                  <c:v>0.002</c:v>
                </c:pt>
                <c:pt idx="223">
                  <c:v>0.002</c:v>
                </c:pt>
                <c:pt idx="224">
                  <c:v>0.002</c:v>
                </c:pt>
                <c:pt idx="225">
                  <c:v>0.002</c:v>
                </c:pt>
                <c:pt idx="226">
                  <c:v>0.002</c:v>
                </c:pt>
                <c:pt idx="227">
                  <c:v>0.002</c:v>
                </c:pt>
                <c:pt idx="228">
                  <c:v>0.002</c:v>
                </c:pt>
                <c:pt idx="229">
                  <c:v>0.002</c:v>
                </c:pt>
                <c:pt idx="230">
                  <c:v>0.002</c:v>
                </c:pt>
                <c:pt idx="231">
                  <c:v>0.0019</c:v>
                </c:pt>
                <c:pt idx="232">
                  <c:v>0.0018</c:v>
                </c:pt>
                <c:pt idx="233">
                  <c:v>0.0017</c:v>
                </c:pt>
                <c:pt idx="234">
                  <c:v>0.0016</c:v>
                </c:pt>
                <c:pt idx="235">
                  <c:v>0.0015</c:v>
                </c:pt>
                <c:pt idx="236">
                  <c:v>0.0014</c:v>
                </c:pt>
                <c:pt idx="237">
                  <c:v>0.0013</c:v>
                </c:pt>
                <c:pt idx="238">
                  <c:v>0.0012</c:v>
                </c:pt>
                <c:pt idx="239">
                  <c:v>0.0011</c:v>
                </c:pt>
                <c:pt idx="240">
                  <c:v>0.001</c:v>
                </c:pt>
                <c:pt idx="241">
                  <c:v>0.000899999999999999</c:v>
                </c:pt>
                <c:pt idx="242">
                  <c:v>0.000799999999999997</c:v>
                </c:pt>
                <c:pt idx="243">
                  <c:v>0.000699999999999999</c:v>
                </c:pt>
                <c:pt idx="244">
                  <c:v>0.000599999999999998</c:v>
                </c:pt>
                <c:pt idx="245">
                  <c:v>0.0005</c:v>
                </c:pt>
                <c:pt idx="246">
                  <c:v>0.000399999999999999</c:v>
                </c:pt>
                <c:pt idx="247">
                  <c:v>0.000299999999999997</c:v>
                </c:pt>
                <c:pt idx="248">
                  <c:v>0.000199999999999999</c:v>
                </c:pt>
                <c:pt idx="249">
                  <c:v>9.9999999999998E-5</c:v>
                </c:pt>
                <c:pt idx="250">
                  <c:v>0.0</c:v>
                </c:pt>
                <c:pt idx="251">
                  <c:v>0.0</c:v>
                </c:pt>
                <c:pt idx="252">
                  <c:v>0.0</c:v>
                </c:pt>
                <c:pt idx="253">
                  <c:v>0.0</c:v>
                </c:pt>
                <c:pt idx="254">
                  <c:v>0.0</c:v>
                </c:pt>
                <c:pt idx="255">
                  <c:v>0.0</c:v>
                </c:pt>
                <c:pt idx="256">
                  <c:v>0.0</c:v>
                </c:pt>
                <c:pt idx="257">
                  <c:v>0.0</c:v>
                </c:pt>
                <c:pt idx="258">
                  <c:v>0.0</c:v>
                </c:pt>
                <c:pt idx="259">
                  <c:v>0.0</c:v>
                </c:pt>
                <c:pt idx="260">
                  <c:v>0.0</c:v>
                </c:pt>
                <c:pt idx="261">
                  <c:v>0.0</c:v>
                </c:pt>
                <c:pt idx="262">
                  <c:v>0.0</c:v>
                </c:pt>
                <c:pt idx="263">
                  <c:v>0.0</c:v>
                </c:pt>
                <c:pt idx="264">
                  <c:v>0.0</c:v>
                </c:pt>
                <c:pt idx="265">
                  <c:v>0.0</c:v>
                </c:pt>
                <c:pt idx="266">
                  <c:v>0.0</c:v>
                </c:pt>
                <c:pt idx="267">
                  <c:v>0.0</c:v>
                </c:pt>
                <c:pt idx="268">
                  <c:v>0.0</c:v>
                </c:pt>
                <c:pt idx="269">
                  <c:v>0.0</c:v>
                </c:pt>
                <c:pt idx="270">
                  <c:v>0.0</c:v>
                </c:pt>
                <c:pt idx="271">
                  <c:v>0.0</c:v>
                </c:pt>
                <c:pt idx="272">
                  <c:v>0.0</c:v>
                </c:pt>
                <c:pt idx="273">
                  <c:v>0.0</c:v>
                </c:pt>
                <c:pt idx="274">
                  <c:v>0.0</c:v>
                </c:pt>
                <c:pt idx="275">
                  <c:v>0.0</c:v>
                </c:pt>
                <c:pt idx="276">
                  <c:v>0.0</c:v>
                </c:pt>
                <c:pt idx="277">
                  <c:v>0.0</c:v>
                </c:pt>
                <c:pt idx="278">
                  <c:v>0.0</c:v>
                </c:pt>
                <c:pt idx="279">
                  <c:v>0.0</c:v>
                </c:pt>
                <c:pt idx="280">
                  <c:v>0.0</c:v>
                </c:pt>
                <c:pt idx="281">
                  <c:v>0.0</c:v>
                </c:pt>
                <c:pt idx="282">
                  <c:v>0.0</c:v>
                </c:pt>
                <c:pt idx="283">
                  <c:v>0.0</c:v>
                </c:pt>
                <c:pt idx="284">
                  <c:v>0.0</c:v>
                </c:pt>
                <c:pt idx="285">
                  <c:v>0.0</c:v>
                </c:pt>
                <c:pt idx="286">
                  <c:v>0.0</c:v>
                </c:pt>
                <c:pt idx="287">
                  <c:v>0.0</c:v>
                </c:pt>
                <c:pt idx="288">
                  <c:v>0.0</c:v>
                </c:pt>
                <c:pt idx="289">
                  <c:v>0.0</c:v>
                </c:pt>
                <c:pt idx="290">
                  <c:v>0.0</c:v>
                </c:pt>
                <c:pt idx="291">
                  <c:v>0.0</c:v>
                </c:pt>
                <c:pt idx="292">
                  <c:v>0.0</c:v>
                </c:pt>
                <c:pt idx="293">
                  <c:v>0.0</c:v>
                </c:pt>
                <c:pt idx="294">
                  <c:v>0.0</c:v>
                </c:pt>
                <c:pt idx="295">
                  <c:v>0.0</c:v>
                </c:pt>
                <c:pt idx="296">
                  <c:v>0.0</c:v>
                </c:pt>
                <c:pt idx="297">
                  <c:v>0.0</c:v>
                </c:pt>
                <c:pt idx="298">
                  <c:v>0.0</c:v>
                </c:pt>
                <c:pt idx="299">
                  <c:v>0.0</c:v>
                </c:pt>
                <c:pt idx="300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7456936"/>
        <c:axId val="2107462472"/>
      </c:scatterChart>
      <c:valAx>
        <c:axId val="2107456936"/>
        <c:scaling>
          <c:orientation val="minMax"/>
          <c:max val="30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Payback Period (Years)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crossAx val="2107462472"/>
        <c:crosses val="autoZero"/>
        <c:crossBetween val="midCat"/>
      </c:valAx>
      <c:valAx>
        <c:axId val="2107462472"/>
        <c:scaling>
          <c:orientation val="minMax"/>
          <c:min val="0.0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210745693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78873578302712"/>
          <c:y val="0.262075990501187"/>
          <c:w val="0.440570866141732"/>
          <c:h val="0.24039838770153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63611111111111"/>
          <c:y val="0.0509259259259259"/>
          <c:w val="0.878137576552931"/>
          <c:h val="0.921057159521726"/>
        </c:manualLayout>
      </c:layout>
      <c:scatterChart>
        <c:scatterStyle val="smoothMarker"/>
        <c:varyColors val="0"/>
        <c:ser>
          <c:idx val="0"/>
          <c:order val="0"/>
          <c:tx>
            <c:v>No Change</c:v>
          </c:tx>
          <c:marker>
            <c:symbol val="none"/>
          </c:marker>
          <c:xVal>
            <c:numRef>
              <c:f>Sheet4!$I$3:$I$32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Sheet4!$K$3:$K$32</c:f>
              <c:numCache>
                <c:formatCode>General</c:formatCode>
                <c:ptCount val="30"/>
                <c:pt idx="0">
                  <c:v>0.00184241783795853</c:v>
                </c:pt>
                <c:pt idx="1">
                  <c:v>0.00458249402513898</c:v>
                </c:pt>
                <c:pt idx="2">
                  <c:v>0.00864842930925365</c:v>
                </c:pt>
                <c:pt idx="3">
                  <c:v>0.0146616866773536</c:v>
                </c:pt>
                <c:pt idx="4">
                  <c:v>0.0235111839781152</c:v>
                </c:pt>
                <c:pt idx="5">
                  <c:v>0.0364406601773553</c:v>
                </c:pt>
                <c:pt idx="6">
                  <c:v>0.0551325739560768</c:v>
                </c:pt>
                <c:pt idx="7">
                  <c:v>0.0817463918970318</c:v>
                </c:pt>
                <c:pt idx="8">
                  <c:v>0.118828628277541</c:v>
                </c:pt>
                <c:pt idx="9">
                  <c:v>0.168969237826815</c:v>
                </c:pt>
                <c:pt idx="10">
                  <c:v>0.234084020475509</c:v>
                </c:pt>
                <c:pt idx="11">
                  <c:v>0.31435044668213</c:v>
                </c:pt>
                <c:pt idx="12">
                  <c:v>0.407172352363327</c:v>
                </c:pt>
                <c:pt idx="13">
                  <c:v>0.50690705676392</c:v>
                </c:pt>
                <c:pt idx="14">
                  <c:v>0.605952712576298</c:v>
                </c:pt>
                <c:pt idx="15">
                  <c:v>0.696911608801205</c:v>
                </c:pt>
                <c:pt idx="16">
                  <c:v>0.774635106721775</c:v>
                </c:pt>
                <c:pt idx="17">
                  <c:v>0.837062304337198</c:v>
                </c:pt>
                <c:pt idx="18">
                  <c:v>0.884757099715831</c:v>
                </c:pt>
                <c:pt idx="19">
                  <c:v>0.919822071055701</c:v>
                </c:pt>
                <c:pt idx="20">
                  <c:v>0.94487970563182</c:v>
                </c:pt>
                <c:pt idx="21">
                  <c:v>0.962424801775496</c:v>
                </c:pt>
                <c:pt idx="22">
                  <c:v>0.974535111255971</c:v>
                </c:pt>
                <c:pt idx="23">
                  <c:v>0.982811761036826</c:v>
                </c:pt>
                <c:pt idx="24">
                  <c:v>0.988430132204107</c:v>
                </c:pt>
                <c:pt idx="25">
                  <c:v>0.99222648003394</c:v>
                </c:pt>
                <c:pt idx="26">
                  <c:v>0.994783705170486</c:v>
                </c:pt>
                <c:pt idx="27">
                  <c:v>0.99650264373642</c:v>
                </c:pt>
                <c:pt idx="28">
                  <c:v>0.997656465650821</c:v>
                </c:pt>
                <c:pt idx="29">
                  <c:v>0.99843022457251</c:v>
                </c:pt>
              </c:numCache>
            </c:numRef>
          </c:yVal>
          <c:smooth val="1"/>
        </c:ser>
        <c:ser>
          <c:idx val="1"/>
          <c:order val="1"/>
          <c:tx>
            <c:v>Economics Improve</c:v>
          </c:tx>
          <c:spPr>
            <a:ln>
              <a:solidFill>
                <a:srgbClr val="00B0F0"/>
              </a:solidFill>
              <a:prstDash val="dash"/>
            </a:ln>
          </c:spPr>
          <c:marker>
            <c:symbol val="none"/>
          </c:marker>
          <c:xVal>
            <c:numRef>
              <c:f>Sheet4!$I$3:$I$32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Sheet4!$M$3:$M$32</c:f>
              <c:numCache>
                <c:formatCode>General</c:formatCode>
                <c:ptCount val="30"/>
                <c:pt idx="0">
                  <c:v>0.00184241783795853</c:v>
                </c:pt>
                <c:pt idx="1">
                  <c:v>0.00458249402513898</c:v>
                </c:pt>
                <c:pt idx="2">
                  <c:v>0.00864842930925365</c:v>
                </c:pt>
                <c:pt idx="3">
                  <c:v>0.0146616866773536</c:v>
                </c:pt>
                <c:pt idx="4">
                  <c:v>0.0235111839781152</c:v>
                </c:pt>
                <c:pt idx="5">
                  <c:v>0.0364406601773553</c:v>
                </c:pt>
                <c:pt idx="6">
                  <c:v>0.0551325739560768</c:v>
                </c:pt>
                <c:pt idx="7">
                  <c:v>0.0817463918970318</c:v>
                </c:pt>
                <c:pt idx="8">
                  <c:v>0.118828628277541</c:v>
                </c:pt>
                <c:pt idx="9">
                  <c:v>0.168969237826815</c:v>
                </c:pt>
                <c:pt idx="10">
                  <c:v>0.351126030713264</c:v>
                </c:pt>
                <c:pt idx="11">
                  <c:v>0.471525670023194</c:v>
                </c:pt>
                <c:pt idx="12">
                  <c:v>0.610758528544991</c:v>
                </c:pt>
                <c:pt idx="13">
                  <c:v>0.76036058514588</c:v>
                </c:pt>
                <c:pt idx="14">
                  <c:v>0.908929068864447</c:v>
                </c:pt>
                <c:pt idx="15">
                  <c:v>1.045367413201807</c:v>
                </c:pt>
                <c:pt idx="16">
                  <c:v>1.161952660082663</c:v>
                </c:pt>
                <c:pt idx="17">
                  <c:v>1.255593456505797</c:v>
                </c:pt>
                <c:pt idx="18">
                  <c:v>1.327135649573747</c:v>
                </c:pt>
                <c:pt idx="19">
                  <c:v>1.379733106583551</c:v>
                </c:pt>
                <c:pt idx="20">
                  <c:v>1.41731955844773</c:v>
                </c:pt>
                <c:pt idx="21">
                  <c:v>1.443637202663243</c:v>
                </c:pt>
                <c:pt idx="22">
                  <c:v>1.461802666883956</c:v>
                </c:pt>
                <c:pt idx="23">
                  <c:v>1.474217641555239</c:v>
                </c:pt>
                <c:pt idx="24">
                  <c:v>1.482645198306161</c:v>
                </c:pt>
                <c:pt idx="25">
                  <c:v>1.48833972005091</c:v>
                </c:pt>
                <c:pt idx="26">
                  <c:v>1.492175557755729</c:v>
                </c:pt>
                <c:pt idx="27">
                  <c:v>1.494753965604631</c:v>
                </c:pt>
                <c:pt idx="28">
                  <c:v>1.496484698476231</c:v>
                </c:pt>
                <c:pt idx="29">
                  <c:v>1.497645336858765</c:v>
                </c:pt>
              </c:numCache>
            </c:numRef>
          </c:yVal>
          <c:smooth val="1"/>
        </c:ser>
        <c:ser>
          <c:idx val="2"/>
          <c:order val="2"/>
          <c:tx>
            <c:v>Economics Deteriorate</c:v>
          </c:tx>
          <c:spPr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c:spPr>
          <c:marker>
            <c:symbol val="none"/>
          </c:marker>
          <c:xVal>
            <c:numRef>
              <c:f>Sheet4!$I$3:$I$32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Sheet4!$L$3:$L$32</c:f>
              <c:numCache>
                <c:formatCode>General</c:formatCode>
                <c:ptCount val="30"/>
                <c:pt idx="0">
                  <c:v>0.00184241783795853</c:v>
                </c:pt>
                <c:pt idx="1">
                  <c:v>0.00458249402513898</c:v>
                </c:pt>
                <c:pt idx="2">
                  <c:v>0.00864842930925365</c:v>
                </c:pt>
                <c:pt idx="3">
                  <c:v>0.0146616866773536</c:v>
                </c:pt>
                <c:pt idx="4">
                  <c:v>0.0235111839781152</c:v>
                </c:pt>
                <c:pt idx="5">
                  <c:v>0.0364406601773553</c:v>
                </c:pt>
                <c:pt idx="6">
                  <c:v>0.0551325739560768</c:v>
                </c:pt>
                <c:pt idx="7">
                  <c:v>0.0817463918970318</c:v>
                </c:pt>
                <c:pt idx="8">
                  <c:v>0.118828628277541</c:v>
                </c:pt>
                <c:pt idx="9">
                  <c:v>0.168969237826815</c:v>
                </c:pt>
                <c:pt idx="10">
                  <c:v>0.168969237826815</c:v>
                </c:pt>
                <c:pt idx="11">
                  <c:v>0.168969237826815</c:v>
                </c:pt>
                <c:pt idx="12">
                  <c:v>0.168969237826815</c:v>
                </c:pt>
                <c:pt idx="13">
                  <c:v>0.168969237826815</c:v>
                </c:pt>
                <c:pt idx="14">
                  <c:v>0.168969237826815</c:v>
                </c:pt>
                <c:pt idx="15">
                  <c:v>0.174227902200301</c:v>
                </c:pt>
                <c:pt idx="16">
                  <c:v>0.193658776680444</c:v>
                </c:pt>
                <c:pt idx="17">
                  <c:v>0.2092655760843</c:v>
                </c:pt>
                <c:pt idx="18">
                  <c:v>0.221189274928958</c:v>
                </c:pt>
                <c:pt idx="19">
                  <c:v>0.229955517763925</c:v>
                </c:pt>
                <c:pt idx="20">
                  <c:v>0.236219926407955</c:v>
                </c:pt>
                <c:pt idx="21">
                  <c:v>0.240606200443874</c:v>
                </c:pt>
                <c:pt idx="22">
                  <c:v>0.243633777813993</c:v>
                </c:pt>
                <c:pt idx="23">
                  <c:v>0.245702940259206</c:v>
                </c:pt>
                <c:pt idx="24">
                  <c:v>0.247107533051027</c:v>
                </c:pt>
                <c:pt idx="25">
                  <c:v>0.248056620008485</c:v>
                </c:pt>
                <c:pt idx="26">
                  <c:v>0.248695926292622</c:v>
                </c:pt>
                <c:pt idx="27">
                  <c:v>0.249125660934105</c:v>
                </c:pt>
                <c:pt idx="28">
                  <c:v>0.249414116412705</c:v>
                </c:pt>
                <c:pt idx="29">
                  <c:v>0.249607556143127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1252968"/>
        <c:axId val="2041255960"/>
      </c:scatterChart>
      <c:valAx>
        <c:axId val="2041252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41255960"/>
        <c:crosses val="autoZero"/>
        <c:crossBetween val="midCat"/>
      </c:valAx>
      <c:valAx>
        <c:axId val="2041255960"/>
        <c:scaling>
          <c:orientation val="minMax"/>
        </c:scaling>
        <c:delete val="1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Fraction of Adotpion</a:t>
                </a:r>
              </a:p>
            </c:rich>
          </c:tx>
          <c:layout>
            <c:manualLayout>
              <c:xMode val="edge"/>
              <c:yMode val="edge"/>
              <c:x val="0.0194444444444444"/>
              <c:y val="0.13457932341790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412529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16332239720035"/>
          <c:y val="0.0775521289005541"/>
          <c:w val="0.325334426946632"/>
          <c:h val="0.331006853310003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1-12T13:46:45.034" idx="6">
    <p:pos x="10" y="10"/>
    <p:text>dGen and dWind and used interchangeably throughout the document, which could be confusing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1-12T13:43:40.841" idx="2">
    <p:pos x="157" y="1116"/>
    <p:text>I think the main thing to highlight here is we've created some plausible future turbines performance curves, but the uncertainty is when/if they will become viable technologies. And we can never know that, which is why they are explored through scenario analysis</p:text>
  </p:cm>
  <p:cm authorId="0" dt="2015-11-12T13:44:20.926" idx="3">
    <p:pos x="93" y="1709"/>
    <p:text>I don't know how anyone could possibly improve this... it's as thorough as possible for an emerging industry</p:text>
  </p:cm>
  <p:cm authorId="0" dt="2015-11-12T13:44:50.723" idx="4">
    <p:pos x="145" y="2014"/>
    <p:text>See comment #2--less about what the cost floors are then what are plausible reduction pathways</p:text>
  </p:cm>
  <p:cm authorId="0" dt="2015-11-12T13:45:46.274" idx="5">
    <p:pos x="98" y="3248"/>
    <p:text>Recommend changing this to medium or low. We use finance rates that aren't reflective of current  practice since no better data exists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1-12T14:05:56.402" idx="7">
    <p:pos x="2643" y="1803"/>
    <p:text>This material does not yet exist. I propose doing something like:
* Make assumption of what % of customers have access to capital, and at what rate
* Try to gather current financing rates, and make an informed guess to future reductions in financing rate/availability
* The non-residential decision-making could also be improved; data is very scarse on non-res decisionmaking. Currently non-res customers use 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30CC7-8C13-4D51-BC46-B95A4AC4A04B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645B7-0B3A-4239-8069-075A43B72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good point to stop and ensure that DOE has no other questions about basic model dynamics.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36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60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generic curves are based on a representative currently available turbine.</a:t>
            </a:r>
            <a:r>
              <a:rPr lang="en-US" baseline="0" dirty="0" smtClean="0"/>
              <a:t> Ration of area to rating used and efficiency adjusted till AEP matched turbine selected at 5.5 m/s. Power level capped at rating.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3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</a:t>
            </a:r>
          </a:p>
          <a:p>
            <a:endParaRPr lang="en-US" dirty="0" smtClean="0"/>
          </a:p>
          <a:p>
            <a:r>
              <a:rPr lang="en-US" dirty="0" smtClean="0"/>
              <a:t>Empirical</a:t>
            </a:r>
            <a:r>
              <a:rPr lang="en-US" baseline="0" dirty="0" smtClean="0"/>
              <a:t>  = based on data</a:t>
            </a:r>
          </a:p>
          <a:p>
            <a:r>
              <a:rPr lang="en-US" baseline="0" dirty="0" smtClean="0"/>
              <a:t>Empirical + Analysis = based on NREL analysis of empirical data</a:t>
            </a:r>
          </a:p>
          <a:p>
            <a:r>
              <a:rPr lang="en-US" baseline="0" dirty="0" smtClean="0"/>
              <a:t>Engineering Judgment = based on logical decisions made by NREL on the basis of domain expertise and/or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2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</a:t>
            </a:r>
          </a:p>
          <a:p>
            <a:endParaRPr lang="en-US" dirty="0" smtClean="0"/>
          </a:p>
          <a:p>
            <a:r>
              <a:rPr lang="en-US" dirty="0" smtClean="0"/>
              <a:t>Empirical</a:t>
            </a:r>
            <a:r>
              <a:rPr lang="en-US" baseline="0" dirty="0" smtClean="0"/>
              <a:t>  = based on data</a:t>
            </a:r>
          </a:p>
          <a:p>
            <a:r>
              <a:rPr lang="en-US" baseline="0" dirty="0" smtClean="0"/>
              <a:t>Empirical + Analysis = based on NREL analysis of empirical data</a:t>
            </a:r>
          </a:p>
          <a:p>
            <a:r>
              <a:rPr lang="en-US" baseline="0" dirty="0" smtClean="0"/>
              <a:t>Engineering Judgment = based on logical decisions made by NREL on the basis of domain expertise and/or research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2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645B7-0B3A-4239-8069-075A43B72B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REL_ppt_bann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588490"/>
            <a:ext cx="9144000" cy="76431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rot="5400000">
            <a:off x="-2111247" y="2111247"/>
            <a:ext cx="6858002" cy="2635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5400000" flipH="1" flipV="1">
            <a:off x="-550737" y="547235"/>
            <a:ext cx="4956502" cy="38550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NREL Logo2010white.eps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8600" y="304800"/>
            <a:ext cx="1600200" cy="42110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04800" y="6553200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NREL is a national laboratory of the U.S. Department of Energy, Office of Energy Efficiency and Renewable Energy, operated</a:t>
            </a:r>
            <a:r>
              <a:rPr lang="en-US" sz="1000" baseline="0" dirty="0" smtClean="0"/>
              <a:t> by the Alliance for Sustainable Energy, LLC.</a:t>
            </a:r>
            <a:endParaRPr lang="en-US" sz="1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0" y="1600200"/>
            <a:ext cx="6248400" cy="762000"/>
          </a:xfrm>
        </p:spPr>
        <p:txBody>
          <a:bodyPr>
            <a:no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3810000"/>
            <a:ext cx="4648200" cy="2438400"/>
          </a:xfrm>
        </p:spPr>
        <p:txBody>
          <a:bodyPr>
            <a:normAutofit/>
          </a:bodyPr>
          <a:lstStyle>
            <a:lvl1pPr>
              <a:spcAft>
                <a:spcPts val="1800"/>
              </a:spcAft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NREL Logo2010white.eps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8600" y="304800"/>
            <a:ext cx="1600200" cy="421106"/>
          </a:xfrm>
          <a:prstGeom prst="rect">
            <a:avLst/>
          </a:prstGeom>
        </p:spPr>
      </p:pic>
      <p:pic>
        <p:nvPicPr>
          <p:cNvPr id="8" name="Picture 7" descr="image1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590800"/>
            <a:ext cx="1664208" cy="768096"/>
          </a:xfrm>
          <a:prstGeom prst="rect">
            <a:avLst/>
          </a:prstGeom>
        </p:spPr>
      </p:pic>
      <p:pic>
        <p:nvPicPr>
          <p:cNvPr id="9" name="Picture 8" descr="image2.png"/>
          <p:cNvPicPr>
            <a:picLocks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371600" y="2590801"/>
            <a:ext cx="1901952" cy="76546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rot="5400000">
            <a:off x="-2111247" y="2111247"/>
            <a:ext cx="6858002" cy="2635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5400000" flipH="1" flipV="1">
            <a:off x="-550737" y="547235"/>
            <a:ext cx="4956502" cy="38550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mage3.jpg"/>
          <p:cNvPicPr>
            <a:picLocks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310128" y="2590800"/>
            <a:ext cx="2203704" cy="768096"/>
          </a:xfrm>
          <a:prstGeom prst="rect">
            <a:avLst/>
          </a:prstGeom>
        </p:spPr>
      </p:pic>
      <p:pic>
        <p:nvPicPr>
          <p:cNvPr id="12" name="Picture 11" descr="image4.jpg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550408" y="2587752"/>
            <a:ext cx="1271016" cy="771402"/>
          </a:xfrm>
          <a:prstGeom prst="rect">
            <a:avLst/>
          </a:prstGeom>
        </p:spPr>
      </p:pic>
      <p:pic>
        <p:nvPicPr>
          <p:cNvPr id="13" name="Picture 12" descr="image5.jpg"/>
          <p:cNvPicPr>
            <a:picLocks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858000" y="2590800"/>
            <a:ext cx="2286000" cy="768096"/>
          </a:xfrm>
          <a:prstGeom prst="rect">
            <a:avLst/>
          </a:prstGeom>
        </p:spPr>
      </p:pic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743200" y="3581400"/>
            <a:ext cx="6248400" cy="762000"/>
          </a:xfrm>
        </p:spPr>
        <p:txBody>
          <a:bodyPr>
            <a:noAutofit/>
          </a:bodyPr>
          <a:lstStyle>
            <a:lvl1pPr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56692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buFont typeface="Courier New" pitchFamily="49" charset="0"/>
              <a:buChar char="o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Line 5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-109" charset="-128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267200"/>
          </a:xfrm>
        </p:spPr>
        <p:txBody>
          <a:bodyPr/>
          <a:lstStyle>
            <a:lvl1pPr>
              <a:defRPr sz="2400" b="0" baseline="0"/>
            </a:lvl1pPr>
            <a:lvl2pPr>
              <a:buSzPct val="80000"/>
              <a:buFont typeface="Courier New" pitchFamily="49" charset="0"/>
              <a:buChar char="o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67200"/>
          </a:xfrm>
        </p:spPr>
        <p:txBody>
          <a:bodyPr/>
          <a:lstStyle>
            <a:lvl1pPr>
              <a:defRPr sz="2400" b="0"/>
            </a:lvl1pPr>
            <a:lvl2pPr>
              <a:buSzPct val="80000"/>
              <a:buFont typeface="Courier New" pitchFamily="49" charset="0"/>
              <a:buChar char="o"/>
              <a:defRPr sz="22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48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Text, Object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buSzPct val="80000"/>
              <a:buFont typeface="Courier New" pitchFamily="49" charset="0"/>
              <a:buChar char="o"/>
              <a:defRPr sz="2400"/>
            </a:lvl2pPr>
            <a:lvl3pPr marL="1258888" indent="-344488"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24400"/>
          </a:xfrm>
        </p:spPr>
        <p:txBody>
          <a:bodyPr/>
          <a:lstStyle>
            <a:lvl1pPr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o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56692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buFont typeface="Courier New" pitchFamily="49" charset="0"/>
              <a:buChar char="o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No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267200"/>
          </a:xfrm>
        </p:spPr>
        <p:txBody>
          <a:bodyPr/>
          <a:lstStyle>
            <a:lvl1pPr>
              <a:defRPr sz="2400" b="0" baseline="0"/>
            </a:lvl1pPr>
            <a:lvl2pPr>
              <a:buSzPct val="80000"/>
              <a:buFont typeface="Courier New" pitchFamily="49" charset="0"/>
              <a:buChar char="o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67200"/>
          </a:xfrm>
        </p:spPr>
        <p:txBody>
          <a:bodyPr/>
          <a:lstStyle>
            <a:lvl1pPr>
              <a:defRPr sz="2400" b="0"/>
            </a:lvl1pPr>
            <a:lvl2pPr>
              <a:buSzPct val="80000"/>
              <a:buFont typeface="Courier New" pitchFamily="49" charset="0"/>
              <a:buChar char="o"/>
              <a:defRPr sz="22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48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Text, Object - No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buSzPct val="80000"/>
              <a:buFont typeface="Courier New" pitchFamily="49" charset="0"/>
              <a:buChar char="o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24400"/>
          </a:xfrm>
        </p:spPr>
        <p:txBody>
          <a:bodyPr/>
          <a:lstStyle>
            <a:lvl1pPr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5635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2590800"/>
            <a:ext cx="8229600" cy="609600"/>
          </a:xfrm>
        </p:spPr>
        <p:txBody>
          <a:bodyPr>
            <a:normAutofit/>
          </a:bodyPr>
          <a:lstStyle>
            <a:lvl1pPr algn="ctr"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0" y="758825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-109" charset="-128"/>
              <a:cs typeface="+mn-cs"/>
            </a:endParaRPr>
          </a:p>
        </p:txBody>
      </p:sp>
      <p:pic>
        <p:nvPicPr>
          <p:cNvPr id="5" name="Picture 4" descr="bluebaselin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6647688"/>
            <a:ext cx="9144000" cy="2138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6294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F19B7-D418-4022-ADCB-81F2774CAD6C}" type="slidenum">
              <a:rPr lang="en-US" sz="1100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100" dirty="0" smtClean="0">
              <a:solidFill>
                <a:schemeClr val="bg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62" r:id="rId5"/>
    <p:sldLayoutId id="2147483663" r:id="rId6"/>
    <p:sldLayoutId id="2147483669" r:id="rId7"/>
    <p:sldLayoutId id="2147483665" r:id="rId8"/>
    <p:sldLayoutId id="2147483667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71800" y="1066800"/>
            <a:ext cx="6019800" cy="1295400"/>
          </a:xfrm>
        </p:spPr>
        <p:txBody>
          <a:bodyPr anchor="b"/>
          <a:lstStyle/>
          <a:p>
            <a:r>
              <a:rPr lang="en-US" dirty="0" err="1" smtClean="0"/>
              <a:t>dGen</a:t>
            </a:r>
            <a:r>
              <a:rPr lang="en-US" dirty="0" smtClean="0"/>
              <a:t>: Distributed Wind Model Assumptions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57600" y="3810000"/>
            <a:ext cx="4648200" cy="2667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Presentation to DOE Wind Program</a:t>
            </a:r>
          </a:p>
          <a:p>
            <a:r>
              <a:rPr lang="en-US" dirty="0" smtClean="0"/>
              <a:t>Ian-Baring Gould, Ben </a:t>
            </a:r>
            <a:r>
              <a:rPr lang="en-US" dirty="0" err="1" smtClean="0"/>
              <a:t>Sigrin</a:t>
            </a:r>
            <a:r>
              <a:rPr lang="en-US" dirty="0" smtClean="0"/>
              <a:t>, Robert </a:t>
            </a:r>
            <a:r>
              <a:rPr lang="en-US" dirty="0" err="1" smtClean="0"/>
              <a:t>Preus</a:t>
            </a:r>
            <a:r>
              <a:rPr lang="en-US" dirty="0" smtClean="0"/>
              <a:t>, Eric Lantz, and </a:t>
            </a:r>
            <a:r>
              <a:rPr lang="en-US" smtClean="0"/>
              <a:t>Mike Gleason</a:t>
            </a:r>
            <a:endParaRPr lang="en-US" dirty="0" smtClean="0"/>
          </a:p>
          <a:p>
            <a:r>
              <a:rPr lang="en-US" dirty="0" smtClean="0"/>
              <a:t>November 15, 2015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Cases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Propose to conduct a bracket analysis using four simulation cases: </a:t>
            </a:r>
            <a:endParaRPr lang="en-US" b="1" dirty="0" smtClean="0"/>
          </a:p>
          <a:p>
            <a:r>
              <a:rPr lang="en-US" b="1" dirty="0" smtClean="0"/>
              <a:t>Best case: </a:t>
            </a:r>
            <a:r>
              <a:rPr lang="en-US" b="0" dirty="0" smtClean="0"/>
              <a:t>Most favorable DW development</a:t>
            </a:r>
          </a:p>
          <a:p>
            <a:r>
              <a:rPr lang="en-US" dirty="0" smtClean="0"/>
              <a:t>Most likely case: </a:t>
            </a:r>
            <a:r>
              <a:rPr lang="en-US" b="0" dirty="0" smtClean="0"/>
              <a:t>Assume that DW can develop in a way similar to larger wind and solar markets</a:t>
            </a:r>
          </a:p>
          <a:p>
            <a:r>
              <a:rPr lang="en-US" b="1" dirty="0" smtClean="0"/>
              <a:t>Business as usual case: </a:t>
            </a:r>
            <a:r>
              <a:rPr lang="en-US" b="0" dirty="0" smtClean="0"/>
              <a:t>Development is more reserved</a:t>
            </a:r>
          </a:p>
          <a:p>
            <a:r>
              <a:rPr lang="en-US" dirty="0" smtClean="0"/>
              <a:t>Worst case: </a:t>
            </a:r>
            <a:r>
              <a:rPr lang="en-US" b="0" dirty="0" smtClean="0"/>
              <a:t>No real market changes</a:t>
            </a:r>
          </a:p>
          <a:p>
            <a:pPr marL="0" indent="0">
              <a:buNone/>
            </a:pPr>
            <a:r>
              <a:rPr lang="en-US" b="0" dirty="0" smtClean="0"/>
              <a:t>There will not be changes to the model for the different cases – only changes to the model </a:t>
            </a:r>
            <a:r>
              <a:rPr lang="en-US" b="0" dirty="0" smtClean="0"/>
              <a:t>inputs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15672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smtClean="0"/>
              <a:t>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2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Summary of Wind-Specific Model Assumptions</a:t>
            </a:r>
            <a:endParaRPr lang="en-US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746280"/>
              </p:ext>
            </p:extLst>
          </p:nvPr>
        </p:nvGraphicFramePr>
        <p:xfrm>
          <a:off x="152400" y="914400"/>
          <a:ext cx="8839200" cy="5039863"/>
        </p:xfrm>
        <a:graphic>
          <a:graphicData uri="http://schemas.openxmlformats.org/drawingml/2006/table">
            <a:tbl>
              <a:tblPr/>
              <a:tblGrid>
                <a:gridCol w="3423825"/>
                <a:gridCol w="985038"/>
                <a:gridCol w="4430337"/>
              </a:tblGrid>
              <a:tr h="471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Assumption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Level of Support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Basis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of Support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877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Turbine Performance (Current)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Engineering Judgment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7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Turbine Performance (Future)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Engineering </a:t>
                      </a:r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Judgment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75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Turbine Performance Improvement Schedule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5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Installation Costs (Current)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Medium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+ Engineering Judgment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5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Installation Costs (Future)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O&amp;M Costs (Current)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Medium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Engineering </a:t>
                      </a:r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Calibri"/>
                        </a:rPr>
                        <a:t>Judgment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5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O&amp;M Costs (Future)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Engineering Judgment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Financing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71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Incentives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9436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[All] Do we want to include future projections in this presentation given the state they are currently in?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Summary of Model Assumptions (Tech Agnostic)</a:t>
            </a:r>
            <a:endParaRPr lang="en-US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662145"/>
              </p:ext>
            </p:extLst>
          </p:nvPr>
        </p:nvGraphicFramePr>
        <p:xfrm>
          <a:off x="152400" y="2400032"/>
          <a:ext cx="8839200" cy="1518880"/>
        </p:xfrm>
        <a:graphic>
          <a:graphicData uri="http://schemas.openxmlformats.org/drawingml/2006/table">
            <a:tbl>
              <a:tblPr/>
              <a:tblGrid>
                <a:gridCol w="3423825"/>
                <a:gridCol w="985038"/>
                <a:gridCol w="4430337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Assumption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Level of Support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Basis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of Support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Electricity Rates and Rate Escalations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 + Analysis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Net Metering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Maximum Market Share Curves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Load Growth</a:t>
                      </a: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High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Empirical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870" marR="8870" marT="88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7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Turbine Performance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572000" cy="5562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8 power curves in </a:t>
            </a:r>
            <a:r>
              <a:rPr lang="en-US" dirty="0" err="1" smtClean="0"/>
              <a:t>dGen</a:t>
            </a:r>
            <a:endParaRPr lang="en-US" dirty="0"/>
          </a:p>
          <a:p>
            <a:pPr lvl="1"/>
            <a:r>
              <a:rPr lang="en-US" dirty="0" smtClean="0"/>
              <a:t>4 representing current turbines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/>
              <a:t>Empirical: </a:t>
            </a:r>
            <a:r>
              <a:rPr lang="en-US" dirty="0" smtClean="0"/>
              <a:t>Reviewed </a:t>
            </a:r>
            <a:r>
              <a:rPr lang="en-US" dirty="0" smtClean="0">
                <a:solidFill>
                  <a:srgbClr val="FF0000"/>
                </a:solidFill>
              </a:rPr>
              <a:t>[Robert: insert  number] </a:t>
            </a:r>
            <a:r>
              <a:rPr lang="en-US" dirty="0" smtClean="0"/>
              <a:t>power curves for various size existing turbines</a:t>
            </a:r>
          </a:p>
          <a:p>
            <a:pPr lvl="1"/>
            <a:r>
              <a:rPr lang="en-US" b="1" dirty="0" smtClean="0"/>
              <a:t>Analysis: </a:t>
            </a:r>
            <a:r>
              <a:rPr lang="en-US" dirty="0" smtClean="0"/>
              <a:t>Normalized power curves by rated power, constructed generic representative power curves with equal swept area and normalized annual energy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Work:</a:t>
            </a:r>
          </a:p>
          <a:p>
            <a:pPr lvl="1"/>
            <a:r>
              <a:rPr lang="en-US" dirty="0" smtClean="0"/>
              <a:t>Review by TRC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66907"/>
              </p:ext>
            </p:extLst>
          </p:nvPr>
        </p:nvGraphicFramePr>
        <p:xfrm>
          <a:off x="4953000" y="1654254"/>
          <a:ext cx="3962400" cy="4441746"/>
        </p:xfrm>
        <a:graphic>
          <a:graphicData uri="http://schemas.openxmlformats.org/drawingml/2006/table">
            <a:tbl>
              <a:tblPr/>
              <a:tblGrid>
                <a:gridCol w="1219200"/>
                <a:gridCol w="1066800"/>
                <a:gridCol w="914400"/>
                <a:gridCol w="762000"/>
              </a:tblGrid>
              <a:tr h="549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Power Curve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Rotor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Efficiency</a:t>
                      </a:r>
                    </a:p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(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m</a:t>
                      </a:r>
                      <a:r>
                        <a:rPr lang="en-US" sz="1600" b="1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2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/</a:t>
                      </a: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kWp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Capacity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Factor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Power Curve ID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39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Current Small Residential (2.5‑20 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51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Current Small Commercial (50‑100  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0.375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136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Current Midsize (250‑1000 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88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Current Large (1500 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0.385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9906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/>
              <a:t>Default Settings:</a:t>
            </a:r>
            <a:endParaRPr lang="en-US" sz="25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0" y="61722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>
                <a:solidFill>
                  <a:srgbClr val="FF0000"/>
                </a:solidFill>
              </a:rPr>
              <a:t>[Mike/Ben] Add a back up slide all 8 actual power curves on them?</a:t>
            </a:r>
            <a:endParaRPr 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Turbine Performance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572000" cy="5562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Remaining 4 power curves represent possible near future and far future turbines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/>
              <a:t>Engineering Judgment</a:t>
            </a:r>
            <a:r>
              <a:rPr lang="en-US" dirty="0" smtClean="0"/>
              <a:t>: Considered the </a:t>
            </a:r>
            <a:r>
              <a:rPr lang="en-US" dirty="0"/>
              <a:t>maturity of existing </a:t>
            </a:r>
            <a:r>
              <a:rPr lang="en-US" dirty="0" smtClean="0"/>
              <a:t>tech at </a:t>
            </a:r>
            <a:r>
              <a:rPr lang="en-US" dirty="0"/>
              <a:t>different </a:t>
            </a:r>
            <a:r>
              <a:rPr lang="en-US" dirty="0" smtClean="0"/>
              <a:t>size classes and the </a:t>
            </a:r>
            <a:r>
              <a:rPr lang="en-US" dirty="0"/>
              <a:t>technical factors limiting </a:t>
            </a:r>
            <a:r>
              <a:rPr lang="en-US" dirty="0" smtClean="0"/>
              <a:t>tech improvements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Work:</a:t>
            </a:r>
          </a:p>
          <a:p>
            <a:pPr lvl="1"/>
            <a:r>
              <a:rPr lang="en-US" dirty="0" smtClean="0"/>
              <a:t>Review by TRC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652158"/>
              </p:ext>
            </p:extLst>
          </p:nvPr>
        </p:nvGraphicFramePr>
        <p:xfrm>
          <a:off x="4876799" y="1465012"/>
          <a:ext cx="4038601" cy="4783388"/>
        </p:xfrm>
        <a:graphic>
          <a:graphicData uri="http://schemas.openxmlformats.org/drawingml/2006/table">
            <a:tbl>
              <a:tblPr/>
              <a:tblGrid>
                <a:gridCol w="1322990"/>
                <a:gridCol w="1115411"/>
                <a:gridCol w="823546"/>
                <a:gridCol w="776654"/>
              </a:tblGrid>
              <a:tr h="549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Power Curve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Rotor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Efficiency</a:t>
                      </a:r>
                    </a:p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(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m</a:t>
                      </a:r>
                      <a:r>
                        <a:rPr lang="en-US" sz="1600" b="1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2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/</a:t>
                      </a: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kWp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Capacity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Factor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Power Curve ID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392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Near Future Small Residential (2.5‑20 kw)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4.0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0.385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518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Far Future Small Residential (2.5‑20 kw)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5.2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0.40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136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Near Future Small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Commercial to Large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(50-1500 kw)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4.2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0.43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088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Large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(1500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kw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5.2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0.44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"/>
                          <a:cs typeface="Calibri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9906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/>
              <a:t>Default Settings:</a:t>
            </a:r>
            <a:endParaRPr lang="en-US" sz="25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00400" y="61722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>
                <a:solidFill>
                  <a:srgbClr val="FF0000"/>
                </a:solidFill>
              </a:rPr>
              <a:t>[Robert] Be prepared to succinctly explain the specific assumptions and judgments you made for these</a:t>
            </a:r>
            <a:endParaRPr 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9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Turbine Performance (All)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[Mike/Ben] Consider adding the graphic with all power curves here. Use better color coding and line styles to thematically group by size class and type period.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Turbine Performance Improvement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3657600" cy="1371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 smtClean="0"/>
              <a:t>Overview:</a:t>
            </a:r>
          </a:p>
          <a:p>
            <a:pPr lvl="1"/>
            <a:r>
              <a:rPr lang="en-US" dirty="0" smtClean="0"/>
              <a:t>Power curves are assigned to each turbine size for each model year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21336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/>
              <a:t>Default Settings:</a:t>
            </a:r>
            <a:endParaRPr lang="en-US" sz="25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48960"/>
              </p:ext>
            </p:extLst>
          </p:nvPr>
        </p:nvGraphicFramePr>
        <p:xfrm>
          <a:off x="3484596" y="2667000"/>
          <a:ext cx="5638807" cy="2895602"/>
        </p:xfrm>
        <a:graphic>
          <a:graphicData uri="http://schemas.openxmlformats.org/drawingml/2006/table">
            <a:tbl>
              <a:tblPr/>
              <a:tblGrid>
                <a:gridCol w="731753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  <a:gridCol w="258266"/>
              </a:tblGrid>
              <a:tr h="4294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Turbine Size (kw)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2014</a:t>
                      </a:r>
                    </a:p>
                  </a:txBody>
                  <a:tcPr marL="12700" marR="12700" marT="12700" marB="0" vert="vert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2016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2018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2020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2022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2024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2026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2028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2030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2032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2034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2036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2038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2040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2042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2044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2046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2048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2050</a:t>
                      </a:r>
                    </a:p>
                  </a:txBody>
                  <a:tcPr marL="12700" marR="12700" marT="12700" marB="0" vert="vert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235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2.5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</a:tr>
              <a:tr h="235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1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1500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26656"/>
              </p:ext>
            </p:extLst>
          </p:nvPr>
        </p:nvGraphicFramePr>
        <p:xfrm>
          <a:off x="152400" y="2667000"/>
          <a:ext cx="3124200" cy="2860845"/>
        </p:xfrm>
        <a:graphic>
          <a:graphicData uri="http://schemas.openxmlformats.org/drawingml/2006/table">
            <a:tbl>
              <a:tblPr/>
              <a:tblGrid>
                <a:gridCol w="661476"/>
                <a:gridCol w="2462724"/>
              </a:tblGrid>
              <a:tr h="2795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ID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Power Curve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263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Current Small Residential-Scale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Current Small Commercial-Scale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Current Mid-Size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Current Large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Near Future Small Residential-Scale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Far Future Small Residential-Scale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Small, Mid-Size, and Large Near Future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Small, Mid-Size, and Large Far Future Turbine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4724400" y="1066800"/>
            <a:ext cx="3657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500" dirty="0" smtClean="0"/>
              <a:t>Basis of Support:</a:t>
            </a:r>
          </a:p>
          <a:p>
            <a:pPr lvl="1"/>
            <a:r>
              <a:rPr lang="en-US" sz="2000" dirty="0" smtClean="0"/>
              <a:t>[</a:t>
            </a:r>
            <a:r>
              <a:rPr lang="en-US" sz="2000" dirty="0" smtClean="0">
                <a:solidFill>
                  <a:srgbClr val="FF0000"/>
                </a:solidFill>
              </a:rPr>
              <a:t>in progress</a:t>
            </a:r>
            <a:r>
              <a:rPr lang="en-US" sz="2000" dirty="0" smtClean="0"/>
              <a:t>]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8600" y="5638800"/>
            <a:ext cx="3657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500" dirty="0" smtClean="0"/>
              <a:t>Planned Future Work:</a:t>
            </a:r>
          </a:p>
          <a:p>
            <a:pPr lvl="1"/>
            <a:r>
              <a:rPr lang="en-US" sz="2000" dirty="0"/>
              <a:t>[</a:t>
            </a:r>
            <a:r>
              <a:rPr lang="en-US" sz="2000" dirty="0">
                <a:solidFill>
                  <a:srgbClr val="FF0000"/>
                </a:solidFill>
              </a:rPr>
              <a:t>in progress</a:t>
            </a:r>
            <a:r>
              <a:rPr lang="en-US" sz="2000" dirty="0"/>
              <a:t>]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038600" y="586740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>
                <a:solidFill>
                  <a:srgbClr val="FF0000"/>
                </a:solidFill>
              </a:rPr>
              <a:t>[Ben/Mike] Update schedule with final version from Robert</a:t>
            </a:r>
          </a:p>
          <a:p>
            <a:pPr marL="0" indent="0">
              <a:buNone/>
            </a:pPr>
            <a:r>
              <a:rPr lang="en-US" sz="2500" dirty="0" smtClean="0">
                <a:solidFill>
                  <a:srgbClr val="FF0000"/>
                </a:solidFill>
              </a:rPr>
              <a:t>[Robert] are there important transition points we want to call out here? </a:t>
            </a:r>
            <a:endParaRPr 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Installation Costs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191000" cy="5562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Two parameters for costs:</a:t>
            </a:r>
          </a:p>
          <a:p>
            <a:pPr lvl="2"/>
            <a:r>
              <a:rPr lang="en-US" dirty="0" smtClean="0"/>
              <a:t>Baseline capital costs ($/kw) based on default tower height</a:t>
            </a:r>
          </a:p>
          <a:p>
            <a:pPr lvl="2"/>
            <a:r>
              <a:rPr lang="en-US" dirty="0" smtClean="0"/>
              <a:t>Marginal costs for taller towers above default height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/>
              <a:t>Empirical</a:t>
            </a:r>
            <a:r>
              <a:rPr lang="en-US" dirty="0" smtClean="0"/>
              <a:t>: Reviewed project cost information from </a:t>
            </a:r>
            <a:r>
              <a:rPr lang="en-US" dirty="0" smtClean="0">
                <a:solidFill>
                  <a:srgbClr val="FF0000"/>
                </a:solidFill>
              </a:rPr>
              <a:t>[Robert: add count] </a:t>
            </a:r>
            <a:r>
              <a:rPr lang="en-US" dirty="0" smtClean="0"/>
              <a:t>datasets; interviewed </a:t>
            </a:r>
            <a:r>
              <a:rPr lang="en-US" dirty="0">
                <a:solidFill>
                  <a:srgbClr val="FF0000"/>
                </a:solidFill>
              </a:rPr>
              <a:t>[Robert: add count] </a:t>
            </a:r>
            <a:r>
              <a:rPr lang="en-US" dirty="0" smtClean="0"/>
              <a:t>manufacturers</a:t>
            </a:r>
          </a:p>
          <a:p>
            <a:pPr lvl="1"/>
            <a:r>
              <a:rPr lang="en-US" b="1" dirty="0" smtClean="0"/>
              <a:t>Analysis: </a:t>
            </a:r>
            <a:r>
              <a:rPr lang="en-US" dirty="0" smtClean="0"/>
              <a:t>Determined median costs for systems at various heights and for marginal tower height costs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Areas for Improvement:</a:t>
            </a:r>
          </a:p>
          <a:p>
            <a:pPr lvl="1"/>
            <a:r>
              <a:rPr lang="en-US" dirty="0" smtClean="0"/>
              <a:t>Sparse data available for marginal tower costs for 250-750 kw turbines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9144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Settings: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70735"/>
              </p:ext>
            </p:extLst>
          </p:nvPr>
        </p:nvGraphicFramePr>
        <p:xfrm>
          <a:off x="4572000" y="1524001"/>
          <a:ext cx="4432300" cy="3352799"/>
        </p:xfrm>
        <a:graphic>
          <a:graphicData uri="http://schemas.openxmlformats.org/drawingml/2006/table">
            <a:tbl>
              <a:tblPr/>
              <a:tblGrid>
                <a:gridCol w="886460"/>
                <a:gridCol w="886460"/>
                <a:gridCol w="1046480"/>
                <a:gridCol w="726440"/>
                <a:gridCol w="886460"/>
              </a:tblGrid>
              <a:tr h="66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Turbine Rated Power (kW)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Baseline Capital Cost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(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$/kW)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Full Cost ($)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Default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Turbine Height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(m)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Marginal Tower Cost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(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/kW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*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$10,045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$25,113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$211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$7,785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$38,925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$164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$6,914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$69,145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$118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$6,459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$129,186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$71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$5,858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$292,879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$15.70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100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$5,402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$540,238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40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$11.30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$3,525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$881,232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$10.80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$2,961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$1,480,283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$9.90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750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$2,630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$1,972,827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$9.00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1,000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$2,396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$2,396,206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80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$8.10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1,500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$2,185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$3,277,628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80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$6.40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4648200" y="5181600"/>
            <a:ext cx="4191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Planned Future Work:</a:t>
            </a:r>
          </a:p>
          <a:p>
            <a:pPr lvl="1"/>
            <a:r>
              <a:rPr lang="en-US" dirty="0" smtClean="0"/>
              <a:t>Additional research into tower costs for 250-750 kw turbines</a:t>
            </a:r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755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Installation Costs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191000" cy="556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Costs for each turbine size are specified for each model year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[in progress]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Areas for Improvement: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[in progress]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9144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Settings: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[Add graphic show cost trajectories, once they are determined]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48200" y="5181600"/>
            <a:ext cx="4191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Planned Future Work:</a:t>
            </a:r>
          </a:p>
          <a:p>
            <a:pPr lvl="1"/>
            <a:r>
              <a:rPr lang="en-US" dirty="0" smtClean="0"/>
              <a:t>Review by TRC</a:t>
            </a:r>
          </a:p>
        </p:txBody>
      </p:sp>
    </p:spTree>
    <p:extLst>
      <p:ext uri="{BB962C8B-B14F-4D97-AF65-F5344CB8AC3E}">
        <p14:creationId xmlns:p14="http://schemas.microsoft.com/office/powerpoint/2010/main" val="40555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Presentation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major algorithms and </a:t>
            </a:r>
            <a:r>
              <a:rPr lang="en-US" dirty="0" err="1" smtClean="0"/>
              <a:t>dGen</a:t>
            </a:r>
            <a:r>
              <a:rPr lang="en-US" dirty="0" smtClean="0"/>
              <a:t> model input variables</a:t>
            </a:r>
            <a:endParaRPr lang="en-US" dirty="0"/>
          </a:p>
          <a:p>
            <a:r>
              <a:rPr lang="en-US" dirty="0" smtClean="0"/>
              <a:t>Finalize case studies </a:t>
            </a:r>
          </a:p>
          <a:p>
            <a:r>
              <a:rPr lang="en-US" dirty="0" smtClean="0"/>
              <a:t>Identify topics for expanded discussion of model assumptions</a:t>
            </a:r>
          </a:p>
          <a:p>
            <a:r>
              <a:rPr lang="en-US" dirty="0" smtClean="0"/>
              <a:t>Discuss additional industry members to add to the technical review committee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O&amp;M Costs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6096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ixed O&amp;M costs account for scheduled and </a:t>
            </a:r>
            <a:r>
              <a:rPr lang="en-US" dirty="0"/>
              <a:t>u</a:t>
            </a:r>
            <a:r>
              <a:rPr lang="en-US" dirty="0" smtClean="0"/>
              <a:t>nscheduled maintenance</a:t>
            </a:r>
          </a:p>
          <a:p>
            <a:pPr lvl="1"/>
            <a:r>
              <a:rPr lang="en-US" dirty="0" smtClean="0"/>
              <a:t>Assume no variable O&amp;M</a:t>
            </a:r>
            <a:r>
              <a:rPr lang="en-US" dirty="0" smtClean="0">
                <a:solidFill>
                  <a:srgbClr val="FF0000"/>
                </a:solidFill>
              </a:rPr>
              <a:t> [be prepared to justify this]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/>
              <a:t>Empirical</a:t>
            </a:r>
            <a:r>
              <a:rPr lang="en-US" dirty="0" smtClean="0"/>
              <a:t>: Interviewed </a:t>
            </a:r>
            <a:r>
              <a:rPr lang="en-US" dirty="0">
                <a:solidFill>
                  <a:srgbClr val="FF0000"/>
                </a:solidFill>
              </a:rPr>
              <a:t>[Robert: add count] </a:t>
            </a:r>
            <a:r>
              <a:rPr lang="en-US" dirty="0" smtClean="0"/>
              <a:t>manufacturers, leasing companies, installers, and consultants</a:t>
            </a:r>
          </a:p>
          <a:p>
            <a:pPr lvl="1"/>
            <a:r>
              <a:rPr lang="en-US" b="1" dirty="0" smtClean="0"/>
              <a:t>Analysis: </a:t>
            </a:r>
            <a:r>
              <a:rPr lang="en-US" dirty="0" smtClean="0"/>
              <a:t>Fit linear regression to collected data to estimate O&amp;M costs at model turbine sizes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Areas for Improvement:</a:t>
            </a:r>
          </a:p>
          <a:p>
            <a:pPr lvl="1"/>
            <a:r>
              <a:rPr lang="en-US" dirty="0" smtClean="0"/>
              <a:t>Lacking data for unscheduled maintenance at size extremes (2.5-10 kw and 750-1500 kw)</a:t>
            </a:r>
          </a:p>
          <a:p>
            <a:pPr lvl="1"/>
            <a:r>
              <a:rPr lang="en-US" dirty="0" smtClean="0"/>
              <a:t>Insufficient sample size to capture important mechanical transitions around 50-100 kw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3900" y="7620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Settings: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600" dirty="0" smtClean="0"/>
              <a:t>Planned Future Work:</a:t>
            </a:r>
          </a:p>
          <a:p>
            <a:pPr lvl="1"/>
            <a:r>
              <a:rPr lang="en-US" sz="3300" dirty="0" smtClean="0"/>
              <a:t>Additional data collection/interviews focused on extreme size classes</a:t>
            </a:r>
          </a:p>
          <a:p>
            <a:pPr lvl="1"/>
            <a:r>
              <a:rPr lang="en-US" sz="3300" dirty="0" smtClean="0"/>
              <a:t>If sufficient data available, fit separate regressions for 2.5-50 kw and 50-1500 kw</a:t>
            </a:r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40056"/>
              </p:ext>
            </p:extLst>
          </p:nvPr>
        </p:nvGraphicFramePr>
        <p:xfrm>
          <a:off x="4648200" y="1219200"/>
          <a:ext cx="4432300" cy="3837940"/>
        </p:xfrm>
        <a:graphic>
          <a:graphicData uri="http://schemas.openxmlformats.org/drawingml/2006/table">
            <a:tbl>
              <a:tblPr/>
              <a:tblGrid>
                <a:gridCol w="850900"/>
                <a:gridCol w="1219200"/>
                <a:gridCol w="1219200"/>
                <a:gridCol w="1143000"/>
              </a:tblGrid>
              <a:tr h="10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Turbine Rating (kW)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Scheduled O&amp;M ($/kW)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Unscheduled O&amp;M ($/kW)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Fixed O&amp;M ($/kW)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$38.94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$38.92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27.27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26.87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25.69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34.91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21.74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$32.89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19.76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$30.86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$26.81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3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O&amp;M Costs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4191000" cy="5562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O&amp;M costs for each turbine size are specified for each model year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[in progress]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Areas for Improvement: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[in progress]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9144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Settings: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[Add graphic show O&amp;M cost trajectories, once they are determined]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48200" y="5181600"/>
            <a:ext cx="4191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Planned Future Work:</a:t>
            </a:r>
          </a:p>
          <a:p>
            <a:pPr lvl="1"/>
            <a:r>
              <a:rPr lang="en-US" dirty="0" smtClean="0"/>
              <a:t>Review by TRC</a:t>
            </a:r>
          </a:p>
        </p:txBody>
      </p:sp>
    </p:spTree>
    <p:extLst>
      <p:ext uri="{BB962C8B-B14F-4D97-AF65-F5344CB8AC3E}">
        <p14:creationId xmlns:p14="http://schemas.microsoft.com/office/powerpoint/2010/main" val="940454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Financing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609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Overview:</a:t>
            </a:r>
          </a:p>
          <a:p>
            <a:pPr lvl="1"/>
            <a:r>
              <a:rPr lang="en-US" sz="2000" dirty="0" smtClean="0"/>
              <a:t>Financing parameter specified separately for each business model and market sector</a:t>
            </a:r>
          </a:p>
          <a:p>
            <a:pPr marL="0" indent="0">
              <a:buNone/>
            </a:pPr>
            <a:r>
              <a:rPr lang="en-US" sz="2400" dirty="0" smtClean="0"/>
              <a:t>Basis of Support:</a:t>
            </a:r>
          </a:p>
          <a:p>
            <a:pPr lvl="1"/>
            <a:r>
              <a:rPr lang="en-US" sz="2000" b="1" dirty="0" smtClean="0"/>
              <a:t>Engineering Judgement</a:t>
            </a:r>
            <a:r>
              <a:rPr lang="en-US" sz="2000" dirty="0" smtClean="0"/>
              <a:t>: Financing costs based on opportunity cost of capital based on public debt</a:t>
            </a:r>
          </a:p>
          <a:p>
            <a:pPr marL="0" indent="0">
              <a:buNone/>
            </a:pPr>
            <a:r>
              <a:rPr lang="en-US" sz="2400" dirty="0" smtClean="0"/>
              <a:t>Areas for Improvement:</a:t>
            </a:r>
          </a:p>
          <a:p>
            <a:pPr lvl="1"/>
            <a:r>
              <a:rPr lang="en-US" sz="2000" dirty="0" smtClean="0"/>
              <a:t>Lessor hurdle rates are based on historical rates for solar leasing companies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3900" y="7620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Settings:</a:t>
            </a:r>
          </a:p>
          <a:p>
            <a:r>
              <a:rPr lang="en-US" sz="1800" dirty="0" smtClean="0"/>
              <a:t>Res Host-Owned:  20 </a:t>
            </a:r>
            <a:r>
              <a:rPr lang="en-US" sz="1800" dirty="0" err="1" smtClean="0"/>
              <a:t>yr</a:t>
            </a:r>
            <a:r>
              <a:rPr lang="en-US" sz="1800" dirty="0" smtClean="0"/>
              <a:t> loan, 20% down, 5% APR (current 20-yr home equity loan)</a:t>
            </a:r>
          </a:p>
          <a:p>
            <a:r>
              <a:rPr lang="en-US" sz="1800" dirty="0" smtClean="0"/>
              <a:t>Non-Res </a:t>
            </a:r>
            <a:r>
              <a:rPr lang="en-US" sz="1800" dirty="0"/>
              <a:t>Host-Owned:  </a:t>
            </a:r>
            <a:r>
              <a:rPr lang="en-US" sz="1800" dirty="0" smtClean="0"/>
              <a:t>20 </a:t>
            </a:r>
            <a:r>
              <a:rPr lang="en-US" sz="1800" dirty="0" err="1"/>
              <a:t>yr</a:t>
            </a:r>
            <a:r>
              <a:rPr lang="en-US" sz="1800" dirty="0"/>
              <a:t> loan, </a:t>
            </a:r>
            <a:r>
              <a:rPr lang="en-US" sz="1800" dirty="0" smtClean="0"/>
              <a:t>40</a:t>
            </a:r>
            <a:r>
              <a:rPr lang="en-US" sz="1800" dirty="0"/>
              <a:t>% down, </a:t>
            </a:r>
            <a:r>
              <a:rPr lang="en-US" sz="1800" dirty="0" smtClean="0"/>
              <a:t>5.25% </a:t>
            </a:r>
            <a:r>
              <a:rPr lang="en-US" sz="1800" dirty="0"/>
              <a:t>APR (current 20-yr </a:t>
            </a:r>
            <a:r>
              <a:rPr lang="en-US" sz="1800" dirty="0" smtClean="0"/>
              <a:t>AA corporate bond)</a:t>
            </a:r>
          </a:p>
          <a:p>
            <a:r>
              <a:rPr lang="en-US" sz="1800" dirty="0" smtClean="0"/>
              <a:t>Res TPO: 20yr lease, 0% down, 0% escalation, lessor rate of return of 7% (Davidson et al 2015)</a:t>
            </a:r>
          </a:p>
          <a:p>
            <a:r>
              <a:rPr lang="en-US" sz="1800" dirty="0" smtClean="0"/>
              <a:t>Non-Res </a:t>
            </a:r>
            <a:r>
              <a:rPr lang="en-US" sz="1800" dirty="0"/>
              <a:t>TPO: 20yr lease, 0% down, 0% escalation, lessor rate of return of 7% (Davidson et al 2015)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600" dirty="0" smtClean="0"/>
              <a:t>Planned Future Work:</a:t>
            </a:r>
          </a:p>
          <a:p>
            <a:pPr lvl="1"/>
            <a:r>
              <a:rPr lang="en-US" sz="3300" dirty="0" smtClean="0"/>
              <a:t>Contact wind leasing companies (United Wind) to request information on leasing parameters</a:t>
            </a:r>
          </a:p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235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Financing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609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Financial parameters can also be specified to vary by model year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[in progress]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  <a:endParaRPr lang="en-US" dirty="0"/>
          </a:p>
          <a:p>
            <a:pPr lvl="1"/>
            <a:r>
              <a:rPr lang="en-US" sz="3300" dirty="0" smtClean="0"/>
              <a:t>Review by financial modeling experts within NREL’s Strategic Energy Analysis Center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3900" y="7620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Default Settings: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[Ben</a:t>
            </a:r>
            <a:r>
              <a:rPr lang="en-US" sz="1800" dirty="0">
                <a:solidFill>
                  <a:srgbClr val="FF0000"/>
                </a:solidFill>
              </a:rPr>
              <a:t>: add </a:t>
            </a:r>
            <a:r>
              <a:rPr lang="en-US" sz="1800" dirty="0" smtClean="0">
                <a:solidFill>
                  <a:srgbClr val="FF0000"/>
                </a:solidFill>
              </a:rPr>
              <a:t>charts with default settings]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912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Incentives (Federal)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54102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Federal ITC level can be specified by market sector and model year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Engineering </a:t>
            </a:r>
            <a:r>
              <a:rPr lang="en-US" b="1" dirty="0" err="1" smtClean="0">
                <a:solidFill>
                  <a:srgbClr val="000000"/>
                </a:solidFill>
              </a:rPr>
              <a:t>Judgement</a:t>
            </a:r>
            <a:r>
              <a:rPr lang="en-US" b="1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</a:rPr>
              <a:t> Assume continuation of existing ITC policy under business-as-usual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  <a:endParaRPr lang="en-US" dirty="0"/>
          </a:p>
          <a:p>
            <a:pPr lvl="1"/>
            <a:r>
              <a:rPr lang="en-US" sz="3300" dirty="0" smtClean="0"/>
              <a:t>Review by TRC</a:t>
            </a:r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3900" y="7620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smtClean="0"/>
              <a:t>Default Settings: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20482"/>
              </p:ext>
            </p:extLst>
          </p:nvPr>
        </p:nvGraphicFramePr>
        <p:xfrm>
          <a:off x="5181600" y="1295400"/>
          <a:ext cx="3386561" cy="4809660"/>
        </p:xfrm>
        <a:graphic>
          <a:graphicData uri="http://schemas.openxmlformats.org/drawingml/2006/table">
            <a:tbl>
              <a:tblPr/>
              <a:tblGrid>
                <a:gridCol w="534720"/>
                <a:gridCol w="962496"/>
                <a:gridCol w="1045675"/>
                <a:gridCol w="843670"/>
              </a:tblGrid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Year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Residential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Commercial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Industrial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2014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2016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2018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2020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2024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2026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2028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2030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2032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2034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2036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2038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2040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2042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2044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2046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2048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2050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1883" marR="11883" marT="118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9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Incentives (State and Local)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410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State and local incentives can either be sourced from DSIRE database or user-defined inputs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Support/Default Setting: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Empirical:</a:t>
            </a:r>
            <a:r>
              <a:rPr lang="en-US" dirty="0" smtClean="0">
                <a:solidFill>
                  <a:srgbClr val="000000"/>
                </a:solidFill>
              </a:rPr>
              <a:t> DSIRE database is used as the default source for state and local incentives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Areas of Improvement:</a:t>
            </a:r>
          </a:p>
          <a:p>
            <a:pPr lvl="1"/>
            <a:r>
              <a:rPr lang="en-US" dirty="0" smtClean="0"/>
              <a:t>DSIRE data has not been updated since 2013 and is missing key information (e.g., expiration dates)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  <a:endParaRPr lang="en-US" dirty="0"/>
          </a:p>
          <a:p>
            <a:pPr lvl="1"/>
            <a:r>
              <a:rPr lang="en-US" sz="3300" dirty="0" smtClean="0"/>
              <a:t>Replace/update DSIRE data with policy data from PNNL</a:t>
            </a:r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2252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Detailed Model Assumptions: Technology-Agnostic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05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Electricity Rates (Current)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4102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Three options for rates:</a:t>
            </a:r>
          </a:p>
          <a:p>
            <a:pPr lvl="2"/>
            <a:r>
              <a:rPr lang="en-US" dirty="0" smtClean="0"/>
              <a:t>Real-world tariffs based on the Utility Rate Database (URDB)</a:t>
            </a:r>
          </a:p>
          <a:p>
            <a:pPr lvl="2"/>
            <a:r>
              <a:rPr lang="en-US" dirty="0" smtClean="0"/>
              <a:t>Annual average flat rates by county (EIA 861)</a:t>
            </a:r>
          </a:p>
          <a:p>
            <a:pPr lvl="2"/>
            <a:r>
              <a:rPr lang="en-US" dirty="0" smtClean="0"/>
              <a:t>User-defined flat rates by state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Support/Default Setting: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Empirical:</a:t>
            </a:r>
            <a:r>
              <a:rPr lang="en-US" dirty="0" smtClean="0">
                <a:solidFill>
                  <a:srgbClr val="000000"/>
                </a:solidFill>
              </a:rPr>
              <a:t> Real-world tariffs from the URDB are the default setting. These most closely resemble the current electricity costs incurred by electricity consumers in the US.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  <a:endParaRPr lang="en-US" dirty="0"/>
          </a:p>
          <a:p>
            <a:pPr lvl="1"/>
            <a:r>
              <a:rPr lang="en-US" sz="3300" dirty="0" smtClean="0"/>
              <a:t>Review by TRC</a:t>
            </a:r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76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Electricity Rate Escalations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5715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Future retail rates are based on AEO2015 regional escalation forecasts. Alternative future rate structures may be evaluated, but current structures are used by default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Empirical:</a:t>
            </a:r>
            <a:r>
              <a:rPr lang="en-US" dirty="0" smtClean="0">
                <a:solidFill>
                  <a:srgbClr val="000000"/>
                </a:solidFill>
              </a:rPr>
              <a:t> AEO 2014 &amp; 2015 Reference Case projections provide rate escalations through 2040; rates are constant in real-terms thereafter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Analysis: </a:t>
            </a:r>
            <a:r>
              <a:rPr lang="en-US" dirty="0" smtClean="0">
                <a:solidFill>
                  <a:srgbClr val="000000"/>
                </a:solidFill>
              </a:rPr>
              <a:t>We developed a time series model to extrapolate growth 2040+ based on AEO2015 forecast (2015 – 2040)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Engineering Judgment: </a:t>
            </a:r>
            <a:r>
              <a:rPr lang="en-US" dirty="0" smtClean="0">
                <a:solidFill>
                  <a:srgbClr val="000000"/>
                </a:solidFill>
              </a:rPr>
              <a:t>We use AEO2015 (Constant after 2040) as the default because it is the most recent and conservative option</a:t>
            </a: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</a:p>
          <a:p>
            <a:pPr lvl="1"/>
            <a:r>
              <a:rPr lang="en-US" sz="3300" dirty="0" smtClean="0"/>
              <a:t>Review by TRC</a:t>
            </a:r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3900" y="7620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smtClean="0"/>
              <a:t>Default Settings:</a:t>
            </a:r>
          </a:p>
          <a:p>
            <a:pPr marL="0" indent="0">
              <a:buNone/>
            </a:pPr>
            <a:r>
              <a:rPr lang="en-US" sz="1800" dirty="0" smtClean="0"/>
              <a:t>AEO 2015 (rate escalations in real terms ($2014), regional scaling factor, rates are constant in real terms 2040+)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Alternative Settings:</a:t>
            </a:r>
          </a:p>
          <a:p>
            <a:r>
              <a:rPr lang="en-US" sz="1800" dirty="0" smtClean="0"/>
              <a:t>AEO2015 + Extrapolation 2040+</a:t>
            </a:r>
          </a:p>
          <a:p>
            <a:r>
              <a:rPr lang="en-US" sz="1800" dirty="0" smtClean="0"/>
              <a:t>AEO 2014</a:t>
            </a:r>
          </a:p>
          <a:p>
            <a:r>
              <a:rPr lang="en-US" sz="1800" dirty="0" smtClean="0"/>
              <a:t>No growth</a:t>
            </a:r>
          </a:p>
          <a:p>
            <a:r>
              <a:rPr lang="en-US" sz="1800" dirty="0" smtClean="0"/>
              <a:t>User defined</a:t>
            </a:r>
            <a:endParaRPr lang="en-US" sz="1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752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Net Energy Metering Policies (Current and Future)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4102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Net Energy Metering (NEM) outflow credit valuation and maximum system size can be set by state and sector</a:t>
            </a:r>
          </a:p>
          <a:p>
            <a:pPr lvl="1"/>
            <a:r>
              <a:rPr lang="en-US" dirty="0" smtClean="0"/>
              <a:t>NEM expiration years can also be set by state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Support/Default Setting: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Empirical:</a:t>
            </a:r>
            <a:r>
              <a:rPr lang="en-US" dirty="0" smtClean="0">
                <a:solidFill>
                  <a:srgbClr val="000000"/>
                </a:solidFill>
              </a:rPr>
              <a:t> Default NEM maximum system sizes by state and sector are based on current policy (Barnes et al. 2013).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Empirical: </a:t>
            </a:r>
            <a:r>
              <a:rPr lang="en-US" dirty="0" smtClean="0">
                <a:solidFill>
                  <a:srgbClr val="000000"/>
                </a:solidFill>
              </a:rPr>
              <a:t>Non-NEM outflow credit valuation is based on projected wholesale electricity rates by state and model year using the ReEDS ATB Central Scenario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Analysis: </a:t>
            </a:r>
            <a:r>
              <a:rPr lang="en-US" dirty="0" smtClean="0">
                <a:solidFill>
                  <a:srgbClr val="000000"/>
                </a:solidFill>
              </a:rPr>
              <a:t>Default NEM expiration years by state are based comparison of a recent dGen BAU run for the solar market against cumulative state NEM limits from Barnes et al. (2013).</a:t>
            </a:r>
          </a:p>
          <a:p>
            <a:pPr lvl="1"/>
            <a:endParaRPr lang="en-US" dirty="0" smtClean="0"/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123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Review key model dynamics </a:t>
            </a:r>
          </a:p>
          <a:p>
            <a:r>
              <a:rPr lang="en-US" dirty="0" smtClean="0"/>
              <a:t>Review core </a:t>
            </a:r>
            <a:r>
              <a:rPr lang="en-US" dirty="0" smtClean="0"/>
              <a:t>algorithms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for </a:t>
            </a:r>
            <a:r>
              <a:rPr lang="en-US" dirty="0" smtClean="0"/>
              <a:t>modeling diffusion of technology</a:t>
            </a:r>
          </a:p>
          <a:p>
            <a:r>
              <a:rPr lang="en-US" dirty="0" smtClean="0"/>
              <a:t>Summary of major </a:t>
            </a:r>
            <a:r>
              <a:rPr lang="en-US" dirty="0" smtClean="0"/>
              <a:t>input data assumptions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ind-specific and tech agnostic</a:t>
            </a:r>
          </a:p>
          <a:p>
            <a:r>
              <a:rPr lang="en-US" dirty="0" smtClean="0"/>
              <a:t>Detailed review of each major assumption</a:t>
            </a:r>
          </a:p>
          <a:p>
            <a:pPr lvl="1"/>
            <a:r>
              <a:rPr lang="en-US" dirty="0" smtClean="0"/>
              <a:t>Default settings</a:t>
            </a:r>
          </a:p>
          <a:p>
            <a:pPr lvl="1"/>
            <a:r>
              <a:rPr lang="en-US" dirty="0" smtClean="0"/>
              <a:t>Basis for settings</a:t>
            </a:r>
          </a:p>
          <a:p>
            <a:pPr lvl="1"/>
            <a:r>
              <a:rPr lang="en-US" dirty="0" smtClean="0"/>
              <a:t>Known areas for improvement</a:t>
            </a:r>
          </a:p>
          <a:p>
            <a:pPr lvl="1"/>
            <a:r>
              <a:rPr lang="en-US" dirty="0" smtClean="0"/>
              <a:t>Planned future work (Q1-Q2)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926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Maximum Market Share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4876800" cy="6019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Maximum market share (MMS) curves relate economic attractiveness to long-term market potential</a:t>
            </a:r>
          </a:p>
          <a:p>
            <a:pPr lvl="1"/>
            <a:r>
              <a:rPr lang="en-US" dirty="0" smtClean="0"/>
              <a:t>The model includes several sources for MMS curves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Empirical:</a:t>
            </a:r>
            <a:r>
              <a:rPr lang="en-US" dirty="0" smtClean="0">
                <a:solidFill>
                  <a:srgbClr val="000000"/>
                </a:solidFill>
              </a:rPr>
              <a:t> The model includes several published MMS curves for host-owned systems, and one curve for leased systems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Engineering Judgment</a:t>
            </a:r>
            <a:r>
              <a:rPr lang="en-US" b="1" dirty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</a:rPr>
              <a:t> We use curves from </a:t>
            </a:r>
            <a:r>
              <a:rPr lang="en-US" dirty="0" err="1"/>
              <a:t>Paidipati</a:t>
            </a:r>
            <a:r>
              <a:rPr lang="en-US" dirty="0"/>
              <a:t> et al. (2008) </a:t>
            </a:r>
            <a:r>
              <a:rPr lang="en-US" dirty="0" smtClean="0"/>
              <a:t>for host-owned systems for consistency with previous research (</a:t>
            </a:r>
            <a:r>
              <a:rPr lang="en-US" dirty="0" err="1" smtClean="0"/>
              <a:t>SunShot</a:t>
            </a:r>
            <a:r>
              <a:rPr lang="en-US" dirty="0" smtClean="0"/>
              <a:t> Vision Study) and because it is less extreme than other options. We use the only available curve for leased systems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Areas for Improvement:</a:t>
            </a:r>
            <a:endParaRPr lang="en-US" dirty="0"/>
          </a:p>
          <a:p>
            <a:pPr lvl="1"/>
            <a:r>
              <a:rPr lang="en-US" dirty="0" smtClean="0"/>
              <a:t>The default MMS curves are all based on the solar market </a:t>
            </a:r>
            <a:r>
              <a:rPr lang="en-US" dirty="0" smtClean="0">
                <a:solidFill>
                  <a:srgbClr val="FF0000"/>
                </a:solidFill>
              </a:rPr>
              <a:t>[do we need to add some text here for further justification?]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1600" y="762000"/>
            <a:ext cx="39243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smtClean="0"/>
              <a:t>Default Settings:</a:t>
            </a:r>
          </a:p>
          <a:p>
            <a:pPr marL="0" indent="0">
              <a:buNone/>
            </a:pPr>
            <a:r>
              <a:rPr lang="en-US" sz="1800" dirty="0" smtClean="0"/>
              <a:t>Host-Owned MMS: </a:t>
            </a:r>
            <a:r>
              <a:rPr lang="en-US" sz="1800" dirty="0" err="1"/>
              <a:t>Paidipati</a:t>
            </a:r>
            <a:r>
              <a:rPr lang="en-US" sz="1800" dirty="0"/>
              <a:t> et al. </a:t>
            </a:r>
            <a:r>
              <a:rPr lang="en-US" sz="1800" dirty="0" smtClean="0"/>
              <a:t>(2008)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[Ben or Mike: add graphic showing MMS curve from </a:t>
            </a:r>
            <a:r>
              <a:rPr lang="en-US" sz="1800" dirty="0" err="1" smtClean="0">
                <a:solidFill>
                  <a:srgbClr val="FF0000"/>
                </a:solidFill>
              </a:rPr>
              <a:t>navigant</a:t>
            </a:r>
            <a:r>
              <a:rPr lang="en-US" sz="1800" dirty="0" smtClean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1800" dirty="0" smtClean="0"/>
              <a:t>Leased MMS: </a:t>
            </a:r>
            <a:r>
              <a:rPr lang="en-US" sz="1800" dirty="0" err="1" smtClean="0"/>
              <a:t>Sigrin</a:t>
            </a:r>
            <a:r>
              <a:rPr lang="en-US" sz="1800" dirty="0" smtClean="0"/>
              <a:t> and Drury (2013)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[Ben or Mike: add graphic showing MMS curve </a:t>
            </a:r>
            <a:r>
              <a:rPr lang="en-US" sz="1800" dirty="0" smtClean="0">
                <a:solidFill>
                  <a:srgbClr val="FF0000"/>
                </a:solidFill>
              </a:rPr>
              <a:t>from willingness to pay research]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29200" y="3886200"/>
            <a:ext cx="279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[all] could trim this down if we decide include slide at the beginning outlining how diffusion works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53000" y="5486400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Planned Future Work:</a:t>
            </a:r>
          </a:p>
          <a:p>
            <a:pPr lvl="1"/>
            <a:r>
              <a:rPr lang="en-US" dirty="0" smtClean="0"/>
              <a:t>May update leasing MMS curve using more recent solar data</a:t>
            </a:r>
          </a:p>
          <a:p>
            <a:pPr lvl="1"/>
            <a:r>
              <a:rPr lang="en-US" dirty="0" smtClean="0"/>
              <a:t>Review by TRC</a:t>
            </a:r>
          </a:p>
          <a:p>
            <a:pPr lvl="1"/>
            <a:endParaRPr lang="en-US" sz="3300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30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Growth Projections (Future)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191000" cy="5410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Overview:</a:t>
            </a:r>
          </a:p>
          <a:p>
            <a:pPr lvl="1"/>
            <a:r>
              <a:rPr lang="en-US" dirty="0" smtClean="0"/>
              <a:t>Load growth is implemented in the model as population growth in each sector</a:t>
            </a:r>
          </a:p>
          <a:p>
            <a:pPr lvl="1"/>
            <a:r>
              <a:rPr lang="en-US" dirty="0" smtClean="0"/>
              <a:t>10 load growth scenarios are available, all from AEO 2014 and 2015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Basis of Support: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Empirical:</a:t>
            </a:r>
            <a:r>
              <a:rPr lang="en-US" dirty="0" smtClean="0">
                <a:solidFill>
                  <a:srgbClr val="000000"/>
                </a:solidFill>
              </a:rPr>
              <a:t> AEO 2014 &amp; 2015 Reference Case projections provide 5 different scenarios each.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Engineering Judgment: </a:t>
            </a:r>
            <a:r>
              <a:rPr lang="en-US" dirty="0" smtClean="0">
                <a:solidFill>
                  <a:srgbClr val="000000"/>
                </a:solidFill>
              </a:rPr>
              <a:t>We use AEO 2015 (Reference Case) as the default because it is the most up-to-date, business-as-usual case available from AEO</a:t>
            </a: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Planned Future Work</a:t>
            </a:r>
          </a:p>
          <a:p>
            <a:pPr lvl="1"/>
            <a:r>
              <a:rPr lang="en-US" sz="3300" dirty="0" smtClean="0"/>
              <a:t>Review by TRC</a:t>
            </a:r>
          </a:p>
          <a:p>
            <a:pPr lvl="1"/>
            <a:endParaRPr lang="en-US" sz="3300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3900" y="762000"/>
            <a:ext cx="4572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smtClean="0"/>
              <a:t>Default Settings:</a:t>
            </a:r>
          </a:p>
          <a:p>
            <a:pPr marL="0" indent="0">
              <a:buNone/>
            </a:pPr>
            <a:r>
              <a:rPr lang="en-US" sz="1800" dirty="0" smtClean="0"/>
              <a:t>AEO 2015 (Reference Case)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[Ben or Mike: add graphic showing different load growth scenarios?]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5800" y="5105400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3300" dirty="0" smtClean="0"/>
          </a:p>
          <a:p>
            <a:pPr lvl="1"/>
            <a:endParaRPr lang="en-US" dirty="0" smtClean="0"/>
          </a:p>
          <a:p>
            <a:pPr marL="457200" lvl="1" indent="0">
              <a:buFont typeface="Courier New" pitchFamily="49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746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[ all ] should we bother </a:t>
            </a:r>
            <a:r>
              <a:rPr lang="en-US" dirty="0" smtClean="0">
                <a:solidFill>
                  <a:srgbClr val="FF0000"/>
                </a:solidFill>
              </a:rPr>
              <a:t>including </a:t>
            </a:r>
            <a:r>
              <a:rPr lang="en-US" dirty="0">
                <a:solidFill>
                  <a:srgbClr val="FF0000"/>
                </a:solidFill>
              </a:rPr>
              <a:t>a conclusions/summary slide?</a:t>
            </a:r>
          </a:p>
        </p:txBody>
      </p:sp>
    </p:spTree>
    <p:extLst>
      <p:ext uri="{BB962C8B-B14F-4D97-AF65-F5344CB8AC3E}">
        <p14:creationId xmlns:p14="http://schemas.microsoft.com/office/powerpoint/2010/main" val="4183518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3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sigrin\AppData\Local\Microsoft\Windows\Temporary Internet Files\Content.Outlook\3CILXHZ2\sample_graphic (4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8534399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Representation of Customers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To reconcile data sets of disparate resolutions, we represent customers through a statistical framework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350" y="1981200"/>
            <a:ext cx="5410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srgbClr val="0079C1"/>
                </a:solidFill>
              </a:rPr>
              <a:t>1) Sample points in county. Each point represents a customer. There may be more than 1 per cell. </a:t>
            </a:r>
            <a:endParaRPr lang="en-US" sz="2000" dirty="0">
              <a:solidFill>
                <a:srgbClr val="0079C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2010770"/>
            <a:ext cx="3352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solidFill>
                  <a:srgbClr val="0079C1"/>
                </a:solidFill>
              </a:rPr>
              <a:t>3</a:t>
            </a:r>
            <a:r>
              <a:rPr lang="en-US" sz="2800" dirty="0" smtClean="0">
                <a:solidFill>
                  <a:srgbClr val="0079C1"/>
                </a:solidFill>
              </a:rPr>
              <a:t>) Randomly associate customer segments with national distributions, such as customer load patterns</a:t>
            </a:r>
            <a:endParaRPr lang="en-US" sz="2800" dirty="0">
              <a:solidFill>
                <a:srgbClr val="0079C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38450" y="5562600"/>
            <a:ext cx="2971800" cy="990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solidFill>
                  <a:srgbClr val="0079C1"/>
                </a:solidFill>
              </a:rPr>
              <a:t>2</a:t>
            </a:r>
            <a:r>
              <a:rPr lang="en-US" sz="2800" dirty="0" smtClean="0">
                <a:solidFill>
                  <a:srgbClr val="0079C1"/>
                </a:solidFill>
              </a:rPr>
              <a:t>) Associate with exclusions, CF, rates, etc.</a:t>
            </a:r>
            <a:endParaRPr lang="en-US" sz="2800" dirty="0">
              <a:solidFill>
                <a:srgbClr val="0079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25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34" b="30111"/>
          <a:stretch/>
        </p:blipFill>
        <p:spPr>
          <a:xfrm>
            <a:off x="119805" y="2351167"/>
            <a:ext cx="2336089" cy="209793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3"/>
          <a:srcRect t="27152" b="10859"/>
          <a:stretch/>
        </p:blipFill>
        <p:spPr>
          <a:xfrm>
            <a:off x="119804" y="4592120"/>
            <a:ext cx="2336089" cy="21110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4"/>
          <a:srcRect t="7436" b="25734"/>
          <a:stretch/>
        </p:blipFill>
        <p:spPr>
          <a:xfrm>
            <a:off x="119805" y="89220"/>
            <a:ext cx="2336088" cy="2111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804" y="1674282"/>
            <a:ext cx="233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solidFill>
                  <a:schemeClr val="bg1"/>
                </a:solidFill>
                <a:effectLst>
                  <a:glow rad="12700">
                    <a:schemeClr val="tx1"/>
                  </a:glow>
                </a:effectLst>
              </a:rPr>
              <a:t>Parcel Size</a:t>
            </a:r>
            <a:endParaRPr lang="en-US" sz="2000" b="1" cap="all" dirty="0">
              <a:solidFill>
                <a:schemeClr val="bg1"/>
              </a:solidFill>
              <a:effectLst>
                <a:glow rad="12700">
                  <a:schemeClr val="tx1"/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804" y="5896446"/>
            <a:ext cx="2336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cap="all" dirty="0" smtClean="0">
                <a:solidFill>
                  <a:schemeClr val="bg1"/>
                </a:solidFill>
                <a:effectLst>
                  <a:glow rad="12700">
                    <a:schemeClr val="tx1"/>
                  </a:glow>
                </a:effectLst>
              </a:rPr>
              <a:t>HIGHLY DEVELOPED, </a:t>
            </a:r>
          </a:p>
          <a:p>
            <a:pPr algn="ctr"/>
            <a:r>
              <a:rPr lang="en-US" sz="1900" b="1" cap="all" dirty="0" smtClean="0">
                <a:solidFill>
                  <a:schemeClr val="bg1"/>
                </a:solidFill>
                <a:effectLst>
                  <a:glow rad="12700">
                    <a:schemeClr val="tx1"/>
                  </a:glow>
                </a:effectLst>
              </a:rPr>
              <a:t>LAND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805" y="3611047"/>
            <a:ext cx="2336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solidFill>
                  <a:srgbClr val="FFFFFF"/>
                </a:solidFill>
                <a:effectLst>
                  <a:glow rad="12700">
                    <a:schemeClr val="tx1"/>
                  </a:glow>
                </a:effectLst>
              </a:rPr>
              <a:t>TREE COVER </a:t>
            </a:r>
          </a:p>
          <a:p>
            <a:pPr algn="ctr"/>
            <a:r>
              <a:rPr lang="en-US" sz="2000" b="1" cap="all" dirty="0" smtClean="0">
                <a:solidFill>
                  <a:srgbClr val="FFFFFF"/>
                </a:solidFill>
                <a:effectLst>
                  <a:glow rad="12700">
                    <a:schemeClr val="tx1"/>
                  </a:glow>
                </a:effectLst>
              </a:rPr>
              <a:t>AND HEIGHT</a:t>
            </a:r>
          </a:p>
        </p:txBody>
      </p:sp>
      <p:pic>
        <p:nvPicPr>
          <p:cNvPr id="13" name="Content Placeholder 12" descr="siting_process_reversed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656" r="-41656"/>
          <a:stretch>
            <a:fillRect/>
          </a:stretch>
        </p:blipFill>
        <p:spPr>
          <a:xfrm>
            <a:off x="793048" y="972909"/>
            <a:ext cx="10087541" cy="5547759"/>
          </a:xfr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455893" y="0"/>
            <a:ext cx="6688107" cy="850198"/>
          </a:xfrm>
        </p:spPr>
        <p:txBody>
          <a:bodyPr/>
          <a:lstStyle/>
          <a:p>
            <a:r>
              <a:rPr lang="en-US" dirty="0" smtClean="0"/>
              <a:t>Turbine Siting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5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Agent System Sizing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52400" y="838200"/>
            <a:ext cx="8686800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prospective wind system is sized to meet </a:t>
            </a:r>
            <a:r>
              <a:rPr lang="en-US" dirty="0" smtClean="0"/>
              <a:t>a user-defined percentage of annual electricity consumption</a:t>
            </a:r>
          </a:p>
          <a:p>
            <a:pPr marL="0" indent="0">
              <a:buNone/>
            </a:pPr>
            <a:r>
              <a:rPr lang="en-US" dirty="0" smtClean="0"/>
              <a:t>Sizing targets vary for customers with and without net-metering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10" y="2257455"/>
            <a:ext cx="7107790" cy="4219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1410" y="2057400"/>
            <a:ext cx="60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Sizing of Distributed Solar Systems from Actual Quote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026810" y="6172200"/>
            <a:ext cx="2983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Source: Davidson et al.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92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Wind Resource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923925"/>
            <a:ext cx="5562600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977384"/>
            <a:ext cx="3581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resource </a:t>
            </a:r>
            <a:r>
              <a:rPr lang="en-US" dirty="0" smtClean="0"/>
              <a:t>is </a:t>
            </a:r>
            <a:r>
              <a:rPr lang="en-US" dirty="0"/>
              <a:t>derived from a gridded dataset of hourly wind speed </a:t>
            </a:r>
            <a:r>
              <a:rPr lang="en-US" dirty="0" smtClean="0"/>
              <a:t>data, licensed </a:t>
            </a:r>
            <a:r>
              <a:rPr lang="en-US" dirty="0"/>
              <a:t>by NREL from AWS TruePower and consist of hourly average wind speeds for the “typical meteorological year” (TMY) at each location (AWST 2012a).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</a:t>
            </a:r>
            <a:r>
              <a:rPr lang="en-US" dirty="0"/>
              <a:t>TMY hourly profiles represent typical historical conditions at each grid cell based on 14 years of historical wind speed data (AWST 2012c).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tool developed by domain experts at the NWTC is used to convert wind speeds to hourly kWh generation, based on WTG power curves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29200" y="44958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Resource data is resolved in the model at 200m</a:t>
            </a:r>
            <a:r>
              <a:rPr lang="en-US" baseline="30000" dirty="0" smtClean="0"/>
              <a:t> </a:t>
            </a:r>
            <a:r>
              <a:rPr lang="en-US" dirty="0" smtClean="0"/>
              <a:t>level for hub heights of 20, 30, 40, 50, &amp; 80m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51686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ff:mgleason:DG_Wind:Graphics:urdb_curated_rate_coverage_20151106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 b="5270"/>
          <a:stretch/>
        </p:blipFill>
        <p:spPr bwMode="auto">
          <a:xfrm>
            <a:off x="4038600" y="838200"/>
            <a:ext cx="5029200" cy="309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Calculation of Bill Savings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524000"/>
            <a:ext cx="35052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 smtClean="0"/>
              <a:t>Bill savings are calculated using the System Advisory Model (SAM) based on each agent’s:</a:t>
            </a:r>
          </a:p>
          <a:p>
            <a:r>
              <a:rPr lang="en-US" sz="2400" dirty="0"/>
              <a:t>Regional Rate </a:t>
            </a:r>
            <a:r>
              <a:rPr lang="en-US" sz="2400" dirty="0" smtClean="0"/>
              <a:t>Tariff</a:t>
            </a:r>
          </a:p>
          <a:p>
            <a:r>
              <a:rPr lang="en-US" sz="2400" dirty="0" smtClean="0"/>
              <a:t>Hourly Electricity Consumption</a:t>
            </a:r>
          </a:p>
          <a:p>
            <a:r>
              <a:rPr lang="en-US" sz="2400" dirty="0" smtClean="0"/>
              <a:t>Hourly Wind Generation </a:t>
            </a:r>
          </a:p>
        </p:txBody>
      </p:sp>
      <p:pic>
        <p:nvPicPr>
          <p:cNvPr id="8" name="Picture 7" descr="Screen Shot 2015-11-12 at 5.00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962400"/>
            <a:ext cx="5892175" cy="26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Cash Flow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4267200" cy="6172200"/>
          </a:xfrm>
        </p:spPr>
        <p:txBody>
          <a:bodyPr>
            <a:noAutofit/>
          </a:bodyPr>
          <a:lstStyle/>
          <a:p>
            <a:r>
              <a:rPr lang="en-US" sz="2000" dirty="0" smtClean="0"/>
              <a:t>Discounted cash </a:t>
            </a:r>
            <a:r>
              <a:rPr lang="en-US" sz="2000" dirty="0" smtClean="0"/>
              <a:t>flow calculation </a:t>
            </a:r>
            <a:r>
              <a:rPr lang="en-US" sz="2000" dirty="0" smtClean="0"/>
              <a:t>is used to determine economic attractiveness based on:</a:t>
            </a:r>
          </a:p>
          <a:p>
            <a:pPr lvl="1"/>
            <a:r>
              <a:rPr lang="en-US" sz="2000" dirty="0" smtClean="0"/>
              <a:t>System costs</a:t>
            </a:r>
          </a:p>
          <a:p>
            <a:pPr lvl="1"/>
            <a:r>
              <a:rPr lang="en-US" sz="2000" dirty="0" smtClean="0"/>
              <a:t>Revenue </a:t>
            </a:r>
            <a:r>
              <a:rPr lang="en-US" sz="2000" dirty="0" smtClean="0"/>
              <a:t>from </a:t>
            </a:r>
            <a:r>
              <a:rPr lang="en-US" sz="2000" dirty="0" smtClean="0"/>
              <a:t>bill savings</a:t>
            </a:r>
            <a:endParaRPr lang="en-US" sz="2000" dirty="0" smtClean="0"/>
          </a:p>
          <a:p>
            <a:pPr lvl="1"/>
            <a:r>
              <a:rPr lang="en-US" sz="2000" dirty="0" smtClean="0"/>
              <a:t>Revenue from incentives</a:t>
            </a:r>
          </a:p>
          <a:p>
            <a:pPr lvl="1"/>
            <a:r>
              <a:rPr lang="en-US" sz="2000" dirty="0" smtClean="0"/>
              <a:t>Revenue from tax deductions (depreciation, loan interest, etc.)</a:t>
            </a:r>
            <a:endParaRPr lang="en-US" sz="2000" dirty="0"/>
          </a:p>
          <a:p>
            <a:r>
              <a:rPr lang="en-US" sz="2000" dirty="0" smtClean="0"/>
              <a:t>High level of customization of financing terms</a:t>
            </a:r>
          </a:p>
          <a:p>
            <a:r>
              <a:rPr lang="en-US" sz="2000" dirty="0" smtClean="0"/>
              <a:t>Systems can be host-owned (buy) or third party-owned (lease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Produces outputs including:</a:t>
            </a:r>
          </a:p>
          <a:p>
            <a:pPr lvl="1"/>
            <a:r>
              <a:rPr lang="en-US" sz="1600" dirty="0" smtClean="0"/>
              <a:t>Payback period</a:t>
            </a:r>
          </a:p>
          <a:p>
            <a:pPr lvl="1"/>
            <a:r>
              <a:rPr lang="en-US" sz="1600" dirty="0" smtClean="0"/>
              <a:t>Internal rate of return</a:t>
            </a:r>
          </a:p>
          <a:p>
            <a:pPr lvl="1"/>
            <a:r>
              <a:rPr lang="en-US" sz="1600" dirty="0" smtClean="0"/>
              <a:t>Net Present Values</a:t>
            </a:r>
            <a:endParaRPr lang="en-US" sz="1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80" y="809625"/>
            <a:ext cx="489585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00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Model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Models the deployment of distributed wind for behind-the-meter customers only</a:t>
            </a:r>
          </a:p>
          <a:p>
            <a:pPr lvl="1"/>
            <a:r>
              <a:rPr lang="en-US" dirty="0" smtClean="0"/>
              <a:t>Includes: individual households and businesses making independent investment choice for an on-site wind system</a:t>
            </a:r>
          </a:p>
          <a:p>
            <a:pPr lvl="1"/>
            <a:r>
              <a:rPr lang="en-US" dirty="0" smtClean="0"/>
              <a:t>Excludes: community wind, wind gardens, utility wind, virtual net-metering</a:t>
            </a:r>
          </a:p>
          <a:p>
            <a:endParaRPr lang="en-US" dirty="0" smtClean="0"/>
          </a:p>
          <a:p>
            <a:r>
              <a:rPr lang="en-US" dirty="0" smtClean="0"/>
              <a:t>Relationship to REEDS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 smtClean="0"/>
              <a:t>REEDS models capacity expansion of utility (wholesale) wind generation</a:t>
            </a:r>
          </a:p>
          <a:p>
            <a:pPr lvl="1"/>
            <a:r>
              <a:rPr lang="en-US" dirty="0" smtClean="0"/>
              <a:t>dGen models behind-the-meter applications only, based an individual customer’s </a:t>
            </a:r>
            <a:r>
              <a:rPr lang="en-US" dirty="0" smtClean="0"/>
              <a:t>load</a:t>
            </a:r>
            <a:endParaRPr lang="en-US" dirty="0" smtClean="0"/>
          </a:p>
          <a:p>
            <a:pPr lvl="1"/>
            <a:r>
              <a:rPr lang="en-US" dirty="0" smtClean="0"/>
              <a:t>Neither </a:t>
            </a:r>
            <a:r>
              <a:rPr lang="en-US" dirty="0" err="1" smtClean="0"/>
              <a:t>dGen</a:t>
            </a:r>
            <a:r>
              <a:rPr lang="en-US" dirty="0" smtClean="0"/>
              <a:t> nor REEDS </a:t>
            </a:r>
            <a:r>
              <a:rPr lang="en-US" dirty="0" smtClean="0"/>
              <a:t>accounts for community based wind that might be higher cost (not included in ReEDS) but also not behind the meter (dGen)</a:t>
            </a:r>
          </a:p>
          <a:p>
            <a:pPr lvl="1"/>
            <a:r>
              <a:rPr lang="en-US" dirty="0" smtClean="0"/>
              <a:t>Does reduce overall wholesale energy demand, a portion of which would come from wind</a:t>
            </a:r>
          </a:p>
          <a:p>
            <a:pPr lvl="1"/>
            <a:r>
              <a:rPr lang="en-US" dirty="0" smtClean="0"/>
              <a:t>Linkage w/ ReEDS developed for solar, and extendable for </a:t>
            </a:r>
            <a:r>
              <a:rPr lang="en-US" dirty="0" smtClean="0"/>
              <a:t>wind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System </a:t>
            </a:r>
            <a:r>
              <a:rPr lang="en-US" dirty="0"/>
              <a:t>sizes:</a:t>
            </a:r>
          </a:p>
          <a:p>
            <a:pPr lvl="1"/>
            <a:r>
              <a:rPr lang="en-US" dirty="0"/>
              <a:t>Turbine sizes range from 2.5 </a:t>
            </a:r>
            <a:r>
              <a:rPr lang="en-US" dirty="0" smtClean="0"/>
              <a:t>kW </a:t>
            </a:r>
            <a:r>
              <a:rPr lang="en-US" dirty="0"/>
              <a:t>to 1.5 </a:t>
            </a:r>
            <a:r>
              <a:rPr lang="en-US" dirty="0" smtClean="0"/>
              <a:t>MW, with hub heights from 20 to 80 m</a:t>
            </a:r>
            <a:endParaRPr lang="en-US" dirty="0"/>
          </a:p>
          <a:p>
            <a:pPr lvl="1"/>
            <a:r>
              <a:rPr lang="en-US" dirty="0"/>
              <a:t>For heavy industrial users, multiple 1.5 </a:t>
            </a:r>
            <a:r>
              <a:rPr lang="en-US" dirty="0" smtClean="0"/>
              <a:t>MW </a:t>
            </a:r>
            <a:r>
              <a:rPr lang="en-US" dirty="0"/>
              <a:t>turbines may be </a:t>
            </a:r>
            <a:r>
              <a:rPr lang="en-US" dirty="0" smtClean="0"/>
              <a:t>installed</a:t>
            </a:r>
          </a:p>
          <a:p>
            <a:endParaRPr lang="en-US" dirty="0" smtClean="0"/>
          </a:p>
          <a:p>
            <a:r>
              <a:rPr lang="en-US" dirty="0" smtClean="0"/>
              <a:t>Competition between technologies:</a:t>
            </a:r>
          </a:p>
          <a:p>
            <a:pPr lvl="1"/>
            <a:r>
              <a:rPr lang="en-US" dirty="0" smtClean="0"/>
              <a:t>The solar and wind markets are generally modeled in isolation, which assumes no competition</a:t>
            </a:r>
          </a:p>
          <a:p>
            <a:pPr lvl="1"/>
            <a:r>
              <a:rPr lang="en-US" dirty="0" smtClean="0"/>
              <a:t>We recently added a feature to facilitate modeling of competition, but have not tested it thoroughly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48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Agents select from host-owned and third-party business models through a probabilistic comparison of the net present value (NPV) of both options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probability of an agent selecting the leasing model </a:t>
            </a:r>
            <a:r>
              <a:rPr lang="en-US" i="1" dirty="0"/>
              <a:t>(</a:t>
            </a:r>
            <a:r>
              <a:rPr lang="en-US" i="1" dirty="0" smtClean="0"/>
              <a:t>P</a:t>
            </a:r>
            <a:r>
              <a:rPr lang="en-US" i="1" baseline="-25000" dirty="0" smtClean="0"/>
              <a:t>L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is defined using a standard </a:t>
            </a:r>
            <a:r>
              <a:rPr lang="en-US" dirty="0" err="1"/>
              <a:t>logit</a:t>
            </a:r>
            <a:r>
              <a:rPr lang="en-US" dirty="0"/>
              <a:t> equation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420549"/>
              </p:ext>
            </p:extLst>
          </p:nvPr>
        </p:nvGraphicFramePr>
        <p:xfrm>
          <a:off x="1676400" y="2819400"/>
          <a:ext cx="5486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Document" r:id="rId3" imgW="5486400" imgH="977900" progId="Word.Document.12">
                  <p:embed/>
                </p:oleObj>
              </mc:Choice>
              <mc:Fallback>
                <p:oleObj name="Document" r:id="rId3" imgW="5486400" imgH="97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819400"/>
                        <a:ext cx="54864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Selection of Business Model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5800" y="38862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here:</a:t>
            </a:r>
          </a:p>
          <a:p>
            <a:pPr lvl="1"/>
            <a:r>
              <a:rPr lang="en-US" dirty="0" smtClean="0"/>
              <a:t>N</a:t>
            </a:r>
            <a:r>
              <a:rPr lang="en-US" baseline="-25000" dirty="0" smtClean="0"/>
              <a:t>L</a:t>
            </a:r>
            <a:r>
              <a:rPr lang="en-US" dirty="0" smtClean="0"/>
              <a:t> = NPV of leasing</a:t>
            </a:r>
          </a:p>
          <a:p>
            <a:pPr lvl="1"/>
            <a:r>
              <a:rPr lang="en-US" dirty="0" smtClean="0"/>
              <a:t>N</a:t>
            </a:r>
            <a:r>
              <a:rPr lang="en-US" baseline="-25000" dirty="0" smtClean="0"/>
              <a:t>B</a:t>
            </a:r>
            <a:r>
              <a:rPr lang="en-US" dirty="0" smtClean="0"/>
              <a:t> = NPV of buying</a:t>
            </a:r>
          </a:p>
          <a:p>
            <a:pPr lvl="1"/>
            <a:r>
              <a:rPr lang="en-US" dirty="0" smtClean="0"/>
              <a:t>α = segregation parameter with a default value = 2</a:t>
            </a:r>
          </a:p>
          <a:p>
            <a:r>
              <a:rPr lang="en-US" dirty="0" smtClean="0"/>
              <a:t>In this formulation, the agent is indifferent to either model when both models provide equal economic benefits, but it is likely to prefer the business model with superior economics.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4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data sets used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897527"/>
              </p:ext>
            </p:extLst>
          </p:nvPr>
        </p:nvGraphicFramePr>
        <p:xfrm>
          <a:off x="152400" y="914400"/>
          <a:ext cx="8763000" cy="558139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903518"/>
                <a:gridCol w="2469572"/>
                <a:gridCol w="2389910"/>
              </a:tblGrid>
              <a:tr h="226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Description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Source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Spatial Resolution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Resource Quality - Annual Energy Production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AWST 2012a, AWST 2012b, Dobos 2015, George et al. 2007, NSRDB 2015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200 m by 200 m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Potential Agent Locations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ORNL 2011, HSIP 2012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200 m by 200 m</a:t>
                      </a:r>
                    </a:p>
                  </a:txBody>
                  <a:tcPr marL="68580" marR="68580" marT="0" marB="0" anchor="ctr"/>
                </a:tc>
              </a:tr>
              <a:tr h="469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Additional Technology-Dependent Siting Criteria (e.g., roof orientation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, minimum and 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maximum turbine 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heights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ORNL 2011, HSIP 2012, Gagnon et al. (2015)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200 m by 200 m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Prevailing Retail Electricity Rates (2014)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OpenEI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 2014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Electric 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Utility 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Service Territories</a:t>
                      </a:r>
                    </a:p>
                  </a:txBody>
                  <a:tcPr marL="68580" marR="68580" marT="0" marB="0" anchor="ctr"/>
                </a:tc>
              </a:tr>
              <a:tr h="7116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Applicable Incentive Policies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DSIRE 2014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Variable: Electric Service Territories, </a:t>
                      </a:r>
                      <a:b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</a:b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County, State, Nation</a:t>
                      </a:r>
                    </a:p>
                  </a:txBody>
                  <a:tcPr marL="68580" marR="68580" marT="0" marB="0" anchor="ctr"/>
                </a:tc>
              </a:tr>
              <a:tr h="469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Existing Net-Metering Availability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Barnes et al. 2013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State</a:t>
                      </a:r>
                    </a:p>
                  </a:txBody>
                  <a:tcPr marL="68580" marR="68580" marT="0" marB="0" anchor="ctr"/>
                </a:tc>
              </a:tr>
              <a:tr h="11964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Total Annual Electric Load by County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 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Ventyx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 2012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County</a:t>
                      </a:r>
                    </a:p>
                  </a:txBody>
                  <a:tcPr marL="68580" marR="68580" marT="0" marB="0" anchor="ctr"/>
                </a:tc>
              </a:tr>
              <a:tr h="469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Total Count of Electric Customers by County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Ventyx 2012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County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Microdata Representations of Customer-Level Electric Load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EIA 2008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Census divisions (multistate regions)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Load Growth Projections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EIA 2015b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Census divisions (multistate regions)</a:t>
                      </a:r>
                    </a:p>
                  </a:txBody>
                  <a:tcPr marL="68580" marR="68580" marT="0" marB="0" anchor="ctr"/>
                </a:tc>
              </a:tr>
              <a:tr h="226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Electricity Rate Projections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EIA 2015b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Nation</a:t>
                      </a:r>
                    </a:p>
                  </a:txBody>
                  <a:tcPr marL="68580" marR="68580" marT="0" marB="0" anchor="ctr"/>
                </a:tc>
              </a:tr>
              <a:tr h="430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Financing Parameters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DOE 2012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Nation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978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Geospatial Database Framework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048000" cy="48006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dGen</a:t>
            </a:r>
            <a:r>
              <a:rPr lang="en-US" dirty="0" smtClean="0"/>
              <a:t> is supported by a highly resolved geospatial database that integrates several local and regional datasets</a:t>
            </a:r>
          </a:p>
          <a:p>
            <a:endParaRPr lang="en-US" dirty="0" smtClean="0"/>
          </a:p>
          <a:p>
            <a:r>
              <a:rPr lang="en-US" dirty="0" smtClean="0"/>
              <a:t>Some datasets are resolved down to 200 m by 200 m grid cells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gent locations</a:t>
            </a:r>
          </a:p>
          <a:p>
            <a:pPr lvl="1"/>
            <a:r>
              <a:rPr lang="en-US" dirty="0" smtClean="0"/>
              <a:t>Canopy height and cover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uilding density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ind resource</a:t>
            </a:r>
          </a:p>
          <a:p>
            <a:endParaRPr lang="en-US" dirty="0"/>
          </a:p>
        </p:txBody>
      </p:sp>
      <p:pic>
        <p:nvPicPr>
          <p:cNvPr id="4" name="Picture 3" descr="Staff:mgleason:DG_Wind:Graphics:residential_customer_locations_boulder_city_new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14400"/>
            <a:ext cx="54864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60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Modeling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Initiate </a:t>
            </a:r>
            <a:r>
              <a:rPr lang="en-US" b="0" dirty="0"/>
              <a:t>a set of </a:t>
            </a:r>
            <a:r>
              <a:rPr lang="en-US" b="0" dirty="0" smtClean="0"/>
              <a:t>statistically representative </a:t>
            </a:r>
            <a:r>
              <a:rPr lang="en-US" b="0" dirty="0"/>
              <a:t>customer agents that are imbued with characteristics (consumption, location, rates, incentives, etc.</a:t>
            </a:r>
            <a:r>
              <a:rPr lang="en-US" b="0" dirty="0" smtClean="0"/>
              <a:t>)</a:t>
            </a:r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r>
              <a:rPr lang="en-US" b="0" dirty="0" smtClean="0"/>
              <a:t>For each 2-year increment:</a:t>
            </a:r>
            <a:endParaRPr lang="en-US" b="0" dirty="0"/>
          </a:p>
          <a:p>
            <a:pPr marL="514350" indent="-514350">
              <a:buFont typeface="+mj-lt"/>
              <a:buAutoNum type="arabicPeriod" startAt="2"/>
            </a:pPr>
            <a:r>
              <a:rPr lang="en-US" b="0" dirty="0" smtClean="0"/>
              <a:t>Apply technical and siting restrictions, to determine system sizing and resource quality</a:t>
            </a:r>
            <a:endParaRPr lang="en-US" b="0" dirty="0"/>
          </a:p>
          <a:p>
            <a:pPr marL="514350" indent="-514350">
              <a:buFont typeface="+mj-lt"/>
              <a:buAutoNum type="arabicPeriod" startAt="2"/>
            </a:pPr>
            <a:r>
              <a:rPr lang="en-US" b="0" dirty="0" smtClean="0"/>
              <a:t>Determine </a:t>
            </a:r>
            <a:r>
              <a:rPr lang="en-US" b="0" dirty="0"/>
              <a:t>net value of DW </a:t>
            </a:r>
            <a:r>
              <a:rPr lang="en-US" b="0" dirty="0" smtClean="0"/>
              <a:t>for eligible customers </a:t>
            </a:r>
            <a:r>
              <a:rPr lang="en-US" b="0" dirty="0" smtClean="0"/>
              <a:t>based on discounted cash flow analysis project costs and benefits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b="0" dirty="0" smtClean="0"/>
              <a:t>Model deployment of technology using Bass diffusion, where economics </a:t>
            </a:r>
            <a:r>
              <a:rPr lang="en-US" b="0" dirty="0" smtClean="0"/>
              <a:t>define the maximum market size and rate of adoption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833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dGen</a:t>
            </a:r>
            <a:r>
              <a:rPr lang="en-US" dirty="0" smtClean="0"/>
              <a:t> </a:t>
            </a:r>
            <a:r>
              <a:rPr lang="en-US" dirty="0" smtClean="0"/>
              <a:t>Core Model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Populate the model with agents (</a:t>
            </a:r>
            <a:r>
              <a:rPr lang="en-US" b="0" dirty="0" smtClean="0"/>
              <a:t>potential customers) </a:t>
            </a:r>
            <a:r>
              <a:rPr lang="en-US" b="0" dirty="0" smtClean="0"/>
              <a:t>based on high-resolution geospatial database</a:t>
            </a:r>
            <a:endParaRPr lang="en-US" b="0" dirty="0"/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Review agents for system siting (hub height) </a:t>
            </a:r>
            <a:r>
              <a:rPr lang="en-US" b="0" dirty="0" smtClean="0"/>
              <a:t>constraints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Viable agents then are provided a viable DW system size based </a:t>
            </a:r>
            <a:r>
              <a:rPr lang="en-US" b="0" dirty="0" smtClean="0"/>
              <a:t>on annual electricity consumption and local net metering policy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Wind </a:t>
            </a:r>
            <a:r>
              <a:rPr lang="en-US" b="0" dirty="0" smtClean="0"/>
              <a:t>resource is identified at each agent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Bill savings calculated for each </a:t>
            </a:r>
            <a:r>
              <a:rPr lang="en-US" b="0" dirty="0" smtClean="0"/>
              <a:t>agent based on wind resource, electricity load, and retail rates</a:t>
            </a:r>
            <a:endParaRPr lang="en-US" b="0" dirty="0"/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Cash flow analysis completed for each agent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Business model selected (host owned or leased)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Total potential market </a:t>
            </a:r>
            <a:r>
              <a:rPr lang="en-US" b="0" dirty="0" smtClean="0"/>
              <a:t>calculated based on customer economics</a:t>
            </a:r>
            <a:endParaRPr lang="en-US" b="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Diffusion theory used to determine how </a:t>
            </a:r>
            <a:r>
              <a:rPr lang="en-US" b="0" dirty="0" smtClean="0"/>
              <a:t>much of the potential </a:t>
            </a:r>
            <a:r>
              <a:rPr lang="en-US" b="0" dirty="0" smtClean="0"/>
              <a:t>market will </a:t>
            </a:r>
            <a:r>
              <a:rPr lang="en-US" b="0" dirty="0" smtClean="0"/>
              <a:t>adopt annually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792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Core Model </a:t>
            </a:r>
            <a:r>
              <a:rPr lang="en-US" sz="3200" dirty="0" smtClean="0"/>
              <a:t>Algorithms: Modeling Diffusion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53000" y="914400"/>
            <a:ext cx="3962400" cy="5562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Economic </a:t>
            </a:r>
            <a:r>
              <a:rPr lang="en-US" dirty="0" smtClean="0"/>
              <a:t>scale the overall </a:t>
            </a:r>
            <a:r>
              <a:rPr lang="en-US" i="1" dirty="0" smtClean="0"/>
              <a:t>long-term </a:t>
            </a:r>
            <a:r>
              <a:rPr lang="en-US" dirty="0" smtClean="0"/>
              <a:t>potential market size (“maximum market share”)</a:t>
            </a:r>
          </a:p>
          <a:p>
            <a:endParaRPr lang="en-US" dirty="0" smtClean="0"/>
          </a:p>
          <a:p>
            <a:r>
              <a:rPr lang="en-US" dirty="0"/>
              <a:t>Economics are translated to maximum market share using adoption </a:t>
            </a:r>
            <a:r>
              <a:rPr lang="en-US" dirty="0" smtClean="0"/>
              <a:t>curves</a:t>
            </a:r>
          </a:p>
          <a:p>
            <a:endParaRPr lang="en-US" dirty="0" smtClean="0"/>
          </a:p>
          <a:p>
            <a:r>
              <a:rPr lang="en-US" dirty="0"/>
              <a:t>Adoption curves are based on technology-agnostic </a:t>
            </a:r>
            <a:r>
              <a:rPr lang="en-US" dirty="0" smtClean="0"/>
              <a:t>literature 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Adoption curves </a:t>
            </a:r>
            <a:r>
              <a:rPr lang="en-US" dirty="0" smtClean="0"/>
              <a:t>reflect </a:t>
            </a:r>
            <a:r>
              <a:rPr lang="en-US" dirty="0"/>
              <a:t>that some people will adopt at poor economics, and not everyone will adopt at excellent economics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</a:t>
            </a:r>
            <a:r>
              <a:rPr lang="en-US" dirty="0" smtClean="0"/>
              <a:t>hanges </a:t>
            </a:r>
            <a:r>
              <a:rPr lang="en-US" dirty="0" smtClean="0"/>
              <a:t>in economic conditions </a:t>
            </a:r>
            <a:r>
              <a:rPr lang="en-US" dirty="0" smtClean="0"/>
              <a:t>expand or limit long term market potential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392143"/>
              </p:ext>
            </p:extLst>
          </p:nvPr>
        </p:nvGraphicFramePr>
        <p:xfrm>
          <a:off x="76200" y="838200"/>
          <a:ext cx="45720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9101320"/>
              </p:ext>
            </p:extLst>
          </p:nvPr>
        </p:nvGraphicFramePr>
        <p:xfrm>
          <a:off x="152400" y="3962400"/>
          <a:ext cx="45720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1200" y="6324600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dWind</a:t>
            </a:r>
            <a:r>
              <a:rPr lang="en-US" dirty="0" smtClean="0"/>
              <a:t> Input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Includes </a:t>
            </a:r>
            <a:r>
              <a:rPr lang="en-US" dirty="0" smtClean="0"/>
              <a:t>data </a:t>
            </a:r>
            <a:r>
              <a:rPr lang="en-US" dirty="0" smtClean="0"/>
              <a:t>on:</a:t>
            </a:r>
          </a:p>
          <a:p>
            <a:pPr lvl="1"/>
            <a:r>
              <a:rPr lang="en-US" dirty="0" smtClean="0"/>
              <a:t>Wind resource and surface cover</a:t>
            </a:r>
          </a:p>
          <a:p>
            <a:pPr lvl="1"/>
            <a:r>
              <a:rPr lang="en-US" dirty="0"/>
              <a:t>Coincident hourly patterns of generation and </a:t>
            </a:r>
            <a:r>
              <a:rPr lang="en-US" dirty="0" smtClean="0"/>
              <a:t>consumption</a:t>
            </a:r>
          </a:p>
          <a:p>
            <a:pPr lvl="1"/>
            <a:r>
              <a:rPr lang="en-US" dirty="0" smtClean="0"/>
              <a:t>Utility electricity rates structures</a:t>
            </a:r>
          </a:p>
          <a:p>
            <a:endParaRPr lang="en-US" dirty="0" smtClean="0"/>
          </a:p>
          <a:p>
            <a:r>
              <a:rPr lang="en-US" dirty="0" smtClean="0"/>
              <a:t>Allows </a:t>
            </a:r>
            <a:r>
              <a:rPr lang="en-US" dirty="0" smtClean="0"/>
              <a:t>the manipulation of: </a:t>
            </a:r>
          </a:p>
          <a:p>
            <a:pPr lvl="1"/>
            <a:r>
              <a:rPr lang="en-US" dirty="0" smtClean="0"/>
              <a:t>Deployed price and how it changes over time </a:t>
            </a:r>
          </a:p>
          <a:p>
            <a:pPr lvl="1"/>
            <a:r>
              <a:rPr lang="en-US" dirty="0" smtClean="0"/>
              <a:t>Turbine performance </a:t>
            </a:r>
            <a:r>
              <a:rPr lang="en-US" dirty="0"/>
              <a:t>and how </a:t>
            </a:r>
            <a:r>
              <a:rPr lang="en-US" dirty="0" smtClean="0"/>
              <a:t>it </a:t>
            </a:r>
            <a:r>
              <a:rPr lang="en-US" dirty="0"/>
              <a:t>changes over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Federal, state, and local policies: </a:t>
            </a:r>
            <a:r>
              <a:rPr lang="en-US" dirty="0" smtClean="0"/>
              <a:t>incentives and net </a:t>
            </a:r>
            <a:r>
              <a:rPr lang="en-US" dirty="0" smtClean="0"/>
              <a:t>energy metering </a:t>
            </a:r>
            <a:endParaRPr lang="en-US" dirty="0" smtClean="0"/>
          </a:p>
          <a:p>
            <a:pPr lvl="1"/>
            <a:r>
              <a:rPr lang="en-US" dirty="0" smtClean="0"/>
              <a:t>Escalations in electricity </a:t>
            </a:r>
            <a:r>
              <a:rPr lang="en-US" dirty="0" smtClean="0"/>
              <a:t>rates over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Growth in load over time</a:t>
            </a:r>
            <a:endParaRPr lang="en-US" dirty="0" smtClean="0"/>
          </a:p>
          <a:p>
            <a:pPr lvl="1"/>
            <a:r>
              <a:rPr lang="en-US" dirty="0" smtClean="0"/>
              <a:t>Adoption (max market share) curves</a:t>
            </a:r>
            <a:endParaRPr lang="en-US" dirty="0" smtClean="0"/>
          </a:p>
          <a:p>
            <a:pPr lvl="1"/>
            <a:r>
              <a:rPr lang="en-US" dirty="0" smtClean="0"/>
              <a:t>Financial terms (including leasing </a:t>
            </a:r>
            <a:r>
              <a:rPr lang="en-US" dirty="0" smtClean="0"/>
              <a:t>terms, by sector and over time)</a:t>
            </a:r>
            <a:endParaRPr lang="en-US" dirty="0" smtClean="0"/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b="1" dirty="0" smtClean="0"/>
              <a:t>A more detailed review of input parameters is planned.</a:t>
            </a:r>
          </a:p>
        </p:txBody>
      </p:sp>
    </p:spTree>
    <p:extLst>
      <p:ext uri="{BB962C8B-B14F-4D97-AF65-F5344CB8AC3E}">
        <p14:creationId xmlns:p14="http://schemas.microsoft.com/office/powerpoint/2010/main" val="11757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46917"/>
      </p:ext>
    </p:extLst>
  </p:cSld>
  <p:clrMapOvr>
    <a:masterClrMapping/>
  </p:clrMapOvr>
</p:sld>
</file>

<file path=ppt/theme/theme1.xml><?xml version="1.0" encoding="utf-8"?>
<a:theme xmlns:a="http://schemas.openxmlformats.org/drawingml/2006/main" name="NREL Black Template2012">
  <a:themeElements>
    <a:clrScheme name="NRELBLACK">
      <a:dk1>
        <a:srgbClr val="FFFFFF"/>
      </a:dk1>
      <a:lt1>
        <a:srgbClr val="000000"/>
      </a:lt1>
      <a:dk2>
        <a:srgbClr val="6A737B"/>
      </a:dk2>
      <a:lt2>
        <a:srgbClr val="CFD4D8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1982</TotalTime>
  <Words>4245</Words>
  <Application>Microsoft Macintosh PowerPoint</Application>
  <PresentationFormat>On-screen Show (4:3)</PresentationFormat>
  <Paragraphs>995</Paragraphs>
  <Slides>42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NREL Black Template2012</vt:lpstr>
      <vt:lpstr>Microsoft Word Document</vt:lpstr>
      <vt:lpstr>PowerPoint Presentation</vt:lpstr>
      <vt:lpstr>Presentation Objective</vt:lpstr>
      <vt:lpstr>Presentation Overview</vt:lpstr>
      <vt:lpstr>Key Model Dynamics</vt:lpstr>
      <vt:lpstr>Overview of Modeling Approach</vt:lpstr>
      <vt:lpstr>dGen Core Model Algorithms</vt:lpstr>
      <vt:lpstr>Core Model Algorithms: Modeling Diffusion</vt:lpstr>
      <vt:lpstr>dWind Input Parameters</vt:lpstr>
      <vt:lpstr>PowerPoint Presentation</vt:lpstr>
      <vt:lpstr>Model Cases </vt:lpstr>
      <vt:lpstr>PowerPoint Presentation</vt:lpstr>
      <vt:lpstr>Summary of Wind-Specific Model Assumptions</vt:lpstr>
      <vt:lpstr>Summary of Model Assumptions (Tech Agnostic)</vt:lpstr>
      <vt:lpstr>Turbine Performance (Current)</vt:lpstr>
      <vt:lpstr>Turbine Performance (Future)</vt:lpstr>
      <vt:lpstr>Turbine Performance (All)</vt:lpstr>
      <vt:lpstr>Turbine Performance Improvement Schedule</vt:lpstr>
      <vt:lpstr>Installation Costs (Current)</vt:lpstr>
      <vt:lpstr>Installation Costs (Future)</vt:lpstr>
      <vt:lpstr>O&amp;M Costs (Current)</vt:lpstr>
      <vt:lpstr>O&amp;M Costs (Future)</vt:lpstr>
      <vt:lpstr>Financing (Current)</vt:lpstr>
      <vt:lpstr>Financing (Future)</vt:lpstr>
      <vt:lpstr>Incentives (Federal)</vt:lpstr>
      <vt:lpstr>Incentives (State and Local)</vt:lpstr>
      <vt:lpstr>PowerPoint Presentation</vt:lpstr>
      <vt:lpstr>Electricity Rates (Current)</vt:lpstr>
      <vt:lpstr>Electricity Rate Escalations (Future)</vt:lpstr>
      <vt:lpstr>Net Energy Metering Policies (Current and Future)</vt:lpstr>
      <vt:lpstr>Maximum Market Share Curves</vt:lpstr>
      <vt:lpstr>Load Growth Projections (Future)</vt:lpstr>
      <vt:lpstr>Summary</vt:lpstr>
      <vt:lpstr>PowerPoint Presentation</vt:lpstr>
      <vt:lpstr>Statistical Representation of Customers</vt:lpstr>
      <vt:lpstr>Turbine Siting Criteria</vt:lpstr>
      <vt:lpstr>Agent System Sizing</vt:lpstr>
      <vt:lpstr>Wind Resource</vt:lpstr>
      <vt:lpstr>Calculation of Bill Savings</vt:lpstr>
      <vt:lpstr>Cash Flow Analysis</vt:lpstr>
      <vt:lpstr>Selection of Business Model</vt:lpstr>
      <vt:lpstr>Summary of data sets used</vt:lpstr>
      <vt:lpstr>Geospatial Database Framework </vt:lpstr>
    </vt:vector>
  </TitlesOfParts>
  <Company>NREL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Mathias</dc:creator>
  <cp:lastModifiedBy>Michael Gleason</cp:lastModifiedBy>
  <cp:revision>224</cp:revision>
  <dcterms:created xsi:type="dcterms:W3CDTF">2012-03-14T19:08:46Z</dcterms:created>
  <dcterms:modified xsi:type="dcterms:W3CDTF">2015-11-13T00:20:10Z</dcterms:modified>
</cp:coreProperties>
</file>